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Lst>
  <p:notesMasterIdLst>
    <p:notesMasterId r:id="rId17"/>
  </p:notesMasterIdLst>
  <p:sldIdLst>
    <p:sldId id="270" r:id="rId2"/>
    <p:sldId id="274" r:id="rId3"/>
    <p:sldId id="278" r:id="rId4"/>
    <p:sldId id="279" r:id="rId5"/>
    <p:sldId id="280" r:id="rId6"/>
    <p:sldId id="281" r:id="rId7"/>
    <p:sldId id="282" r:id="rId8"/>
    <p:sldId id="283" r:id="rId9"/>
    <p:sldId id="284" r:id="rId10"/>
    <p:sldId id="286" r:id="rId11"/>
    <p:sldId id="287" r:id="rId12"/>
    <p:sldId id="288" r:id="rId13"/>
    <p:sldId id="289" r:id="rId14"/>
    <p:sldId id="290" r:id="rId15"/>
    <p:sldId id="291" r:id="rId16"/>
  </p:sldIdLst>
  <p:sldSz cx="13444538" cy="7562850"/>
  <p:notesSz cx="10693400" cy="75628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27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38F"/>
    <a:srgbClr val="0099B1"/>
    <a:srgbClr val="409F68"/>
    <a:srgbClr val="D3875F"/>
    <a:srgbClr val="D26922"/>
    <a:srgbClr val="65C5B4"/>
    <a:srgbClr val="4959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ferSingleView="1">
    <p:restoredLeft sz="16006" autoAdjust="0"/>
    <p:restoredTop sz="64727" autoAdjust="0"/>
  </p:normalViewPr>
  <p:slideViewPr>
    <p:cSldViewPr>
      <p:cViewPr varScale="1">
        <p:scale>
          <a:sx n="117" d="100"/>
          <a:sy n="117" d="100"/>
        </p:scale>
        <p:origin x="256" y="184"/>
      </p:cViewPr>
      <p:guideLst>
        <p:guide orient="horz" pos="2880"/>
        <p:guide pos="2716"/>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633913" cy="379413"/>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6057900" y="0"/>
            <a:ext cx="4632325" cy="379413"/>
          </a:xfrm>
          <a:prstGeom prst="rect">
            <a:avLst/>
          </a:prstGeom>
        </p:spPr>
        <p:txBody>
          <a:bodyPr vert="horz" lIns="91440" tIns="45720" rIns="91440" bIns="45720" rtlCol="0"/>
          <a:lstStyle>
            <a:lvl1pPr algn="r">
              <a:defRPr sz="1200"/>
            </a:lvl1pPr>
          </a:lstStyle>
          <a:p>
            <a:fld id="{3B239898-9DDD-0D4F-8A46-72828CB008C1}" type="datetimeFigureOut">
              <a:rPr lang="en-US" smtClean="0"/>
              <a:t>1/22/22</a:t>
            </a:fld>
            <a:endParaRPr lang="en-US" dirty="0"/>
          </a:p>
        </p:txBody>
      </p:sp>
      <p:sp>
        <p:nvSpPr>
          <p:cNvPr id="4" name="Slide Image Placeholder 3"/>
          <p:cNvSpPr>
            <a:spLocks noGrp="1" noRot="1" noChangeAspect="1"/>
          </p:cNvSpPr>
          <p:nvPr>
            <p:ph type="sldImg" idx="2"/>
          </p:nvPr>
        </p:nvSpPr>
        <p:spPr>
          <a:xfrm>
            <a:off x="3079750" y="946150"/>
            <a:ext cx="4533900" cy="2551113"/>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1069975" y="3640138"/>
            <a:ext cx="8553450" cy="29781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7183438"/>
            <a:ext cx="4633913" cy="379412"/>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6057900" y="7183438"/>
            <a:ext cx="4632325" cy="379412"/>
          </a:xfrm>
          <a:prstGeom prst="rect">
            <a:avLst/>
          </a:prstGeom>
        </p:spPr>
        <p:txBody>
          <a:bodyPr vert="horz" lIns="91440" tIns="45720" rIns="91440" bIns="45720" rtlCol="0" anchor="b"/>
          <a:lstStyle>
            <a:lvl1pPr algn="r">
              <a:defRPr sz="1200"/>
            </a:lvl1pPr>
          </a:lstStyle>
          <a:p>
            <a:fld id="{59D1223C-F8A0-9846-8982-F72A44953944}" type="slidenum">
              <a:rPr lang="en-US" smtClean="0"/>
              <a:t>‹#›</a:t>
            </a:fld>
            <a:endParaRPr lang="en-US" dirty="0"/>
          </a:p>
        </p:txBody>
      </p:sp>
    </p:spTree>
    <p:extLst>
      <p:ext uri="{BB962C8B-B14F-4D97-AF65-F5344CB8AC3E}">
        <p14:creationId xmlns:p14="http://schemas.microsoft.com/office/powerpoint/2010/main" val="18530069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arena.gov.au/"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aciar.gov.au/"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www.aciar.gov.au/sites/default/files/project-page-docs/fact_sheet_asem_2016_101_a.pdf" TargetMode="External"/><Relationship Id="rId4" Type="http://schemas.openxmlformats.org/officeDocument/2006/relationships/hyperlink" Target="https://www.aciar.gov.au/project/ASEM-2016-101"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aterpartnership.org.au/"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www.crawfordfund.org/wp-content/uploads/2019/06/01-Sir-John-Crawford-Address-2018-conference-hires.pdf" TargetMode="External"/><Relationship Id="rId4" Type="http://schemas.openxmlformats.org/officeDocument/2006/relationships/hyperlink" Target="https://watersensitivecities.org.au/content/were-improving-water-quality-in-vijayawada-india/"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unfccc.int/sites/default/files/resource/Australia%20AGEIS%20COP25_informal%20forum_for%20upload.pdf"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youtu.be/GdFSyYdruoc"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twitter.com/AusAmbEnviro"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mission-innovation.net/"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mission-innovation.net/wp-content/uploads/2019/05/MI-Impact-Review-May-2019.pdf" TargetMode="External"/><Relationship Id="rId4" Type="http://schemas.openxmlformats.org/officeDocument/2006/relationships/hyperlink" Target="http://mission-innovation.net/events/fourth-mission-innovation-ministerial-mi-4/"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mission-innovation.net/our-members/australia/"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climatefinancelab.org/project/coastal-risk-reduction/"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climatefinancelab.org/project/monetizing-cost-savings-for-water-and-nature-based-solutions/"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industrytransition.org/"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www.minister.industry.gov.au/ministers/taylor/transcripts/national-statement-cop25-madrid" TargetMode="External"/><Relationship Id="rId5" Type="http://schemas.openxmlformats.org/officeDocument/2006/relationships/hyperlink" Target="https://twitter.com/AngusTaylorMP/status/1204540722315022336/photo/2" TargetMode="External"/><Relationship Id="rId4" Type="http://schemas.openxmlformats.org/officeDocument/2006/relationships/hyperlink" Target="http://www.climatechangeauthority.gov.au/sites/prod.climatechangeauthority.gov.au/files/Updated%20Toolkit%202020/CC276D.0120%20CCA%20FS_FA%20.pdf"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cefc.com.au/"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annualreport2019.cefc.com.au/media/1428/cefc_annual_report_2018-19.pdf"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The guest presenter of this video is Peter Onorato,</a:t>
            </a:r>
            <a:r>
              <a:rPr lang="en-AU" baseline="0" dirty="0"/>
              <a:t> Policy Officer, Climate Innovation and Investment Section. </a:t>
            </a:r>
            <a:endParaRPr lang="en-AU" dirty="0"/>
          </a:p>
          <a:p>
            <a:endParaRPr lang="en-AU" dirty="0"/>
          </a:p>
        </p:txBody>
      </p:sp>
      <p:sp>
        <p:nvSpPr>
          <p:cNvPr id="4" name="Slide Number Placeholder 3"/>
          <p:cNvSpPr>
            <a:spLocks noGrp="1"/>
          </p:cNvSpPr>
          <p:nvPr>
            <p:ph type="sldNum" sz="quarter" idx="10"/>
          </p:nvPr>
        </p:nvSpPr>
        <p:spPr/>
        <p:txBody>
          <a:bodyPr/>
          <a:lstStyle/>
          <a:p>
            <a:fld id="{59D1223C-F8A0-9846-8982-F72A44953944}" type="slidenum">
              <a:rPr lang="en-US" smtClean="0"/>
              <a:t>1</a:t>
            </a:fld>
            <a:endParaRPr lang="en-US" dirty="0"/>
          </a:p>
        </p:txBody>
      </p:sp>
    </p:spTree>
    <p:extLst>
      <p:ext uri="{BB962C8B-B14F-4D97-AF65-F5344CB8AC3E}">
        <p14:creationId xmlns:p14="http://schemas.microsoft.com/office/powerpoint/2010/main" val="19615259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ARENA website</a:t>
            </a:r>
          </a:p>
          <a:p>
            <a:r>
              <a:rPr lang="en-AU" dirty="0">
                <a:hlinkClick r:id="rId3"/>
              </a:rPr>
              <a:t>https://arena.gov.au/</a:t>
            </a:r>
            <a:r>
              <a:rPr lang="en-AU" dirty="0"/>
              <a:t> </a:t>
            </a:r>
          </a:p>
          <a:p>
            <a:endParaRPr lang="en-AU" dirty="0"/>
          </a:p>
        </p:txBody>
      </p:sp>
      <p:sp>
        <p:nvSpPr>
          <p:cNvPr id="4" name="Slide Number Placeholder 3"/>
          <p:cNvSpPr>
            <a:spLocks noGrp="1"/>
          </p:cNvSpPr>
          <p:nvPr>
            <p:ph type="sldNum" sz="quarter" idx="10"/>
          </p:nvPr>
        </p:nvSpPr>
        <p:spPr/>
        <p:txBody>
          <a:bodyPr/>
          <a:lstStyle/>
          <a:p>
            <a:fld id="{59D1223C-F8A0-9846-8982-F72A44953944}" type="slidenum">
              <a:rPr lang="en-US" smtClean="0"/>
              <a:t>10</a:t>
            </a:fld>
            <a:endParaRPr lang="en-US" dirty="0"/>
          </a:p>
        </p:txBody>
      </p:sp>
    </p:spTree>
    <p:extLst>
      <p:ext uri="{BB962C8B-B14F-4D97-AF65-F5344CB8AC3E}">
        <p14:creationId xmlns:p14="http://schemas.microsoft.com/office/powerpoint/2010/main" val="11588779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ACIAR website</a:t>
            </a:r>
          </a:p>
          <a:p>
            <a:r>
              <a:rPr lang="en-AU" dirty="0">
                <a:hlinkClick r:id="rId3"/>
              </a:rPr>
              <a:t>https://www.aciar.gov.au/</a:t>
            </a:r>
            <a:r>
              <a:rPr lang="en-AU" dirty="0"/>
              <a:t> </a:t>
            </a:r>
          </a:p>
          <a:p>
            <a:endParaRPr lang="en-AU" dirty="0"/>
          </a:p>
          <a:p>
            <a:r>
              <a:rPr lang="en-AU" dirty="0"/>
              <a:t>Climate</a:t>
            </a:r>
            <a:r>
              <a:rPr lang="en-AU" baseline="0" dirty="0"/>
              <a:t> smart landscapes project page</a:t>
            </a:r>
          </a:p>
          <a:p>
            <a:r>
              <a:rPr lang="en-AU" dirty="0">
                <a:hlinkClick r:id="rId4"/>
              </a:rPr>
              <a:t>https://www.aciar.gov.au/project/ASEM-2016-101</a:t>
            </a:r>
            <a:endParaRPr lang="en-AU" dirty="0"/>
          </a:p>
          <a:p>
            <a:endParaRPr lang="en-AU" baseline="0" dirty="0"/>
          </a:p>
          <a:p>
            <a:r>
              <a:rPr lang="en-AU" baseline="0" dirty="0"/>
              <a:t>Climate smart landscapes fact sheet </a:t>
            </a:r>
          </a:p>
          <a:p>
            <a:r>
              <a:rPr lang="en-AU" dirty="0">
                <a:hlinkClick r:id="rId5"/>
              </a:rPr>
              <a:t>https://www.aciar.gov.au/sites/default/files/project-page-docs/fact_sheet_asem_2016_101_a.pdf</a:t>
            </a:r>
            <a:r>
              <a:rPr lang="en-AU" dirty="0"/>
              <a:t> </a:t>
            </a:r>
          </a:p>
          <a:p>
            <a:endParaRPr lang="en-AU" dirty="0"/>
          </a:p>
          <a:p>
            <a:endParaRPr lang="en-AU" dirty="0"/>
          </a:p>
          <a:p>
            <a:endParaRPr lang="en-AU" dirty="0"/>
          </a:p>
        </p:txBody>
      </p:sp>
      <p:sp>
        <p:nvSpPr>
          <p:cNvPr id="4" name="Slide Number Placeholder 3"/>
          <p:cNvSpPr>
            <a:spLocks noGrp="1"/>
          </p:cNvSpPr>
          <p:nvPr>
            <p:ph type="sldNum" sz="quarter" idx="10"/>
          </p:nvPr>
        </p:nvSpPr>
        <p:spPr/>
        <p:txBody>
          <a:bodyPr/>
          <a:lstStyle/>
          <a:p>
            <a:fld id="{59D1223C-F8A0-9846-8982-F72A44953944}" type="slidenum">
              <a:rPr lang="en-US" smtClean="0"/>
              <a:t>11</a:t>
            </a:fld>
            <a:endParaRPr lang="en-US" dirty="0"/>
          </a:p>
        </p:txBody>
      </p:sp>
    </p:spTree>
    <p:extLst>
      <p:ext uri="{BB962C8B-B14F-4D97-AF65-F5344CB8AC3E}">
        <p14:creationId xmlns:p14="http://schemas.microsoft.com/office/powerpoint/2010/main" val="26511146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Australian Water Partnership </a:t>
            </a:r>
          </a:p>
          <a:p>
            <a:r>
              <a:rPr lang="en-AU" dirty="0">
                <a:hlinkClick r:id="rId3"/>
              </a:rPr>
              <a:t>https://waterpartnership.org.au/</a:t>
            </a:r>
            <a:endParaRPr lang="en-AU"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Case study - Andhra Pradesh-Australia Water Sensitive Cities Partnership</a:t>
            </a:r>
            <a:endParaRPr lang="en-AU" sz="1200" u="sng" kern="1200" dirty="0">
              <a:solidFill>
                <a:schemeClr val="tx1"/>
              </a:solidFill>
              <a:effectLst/>
              <a:latin typeface="+mn-lt"/>
              <a:ea typeface="+mn-ea"/>
              <a:cs typeface="+mn-cs"/>
              <a:hlinkClick r:id="rId4"/>
            </a:endParaRPr>
          </a:p>
          <a:p>
            <a:r>
              <a:rPr lang="en-AU" sz="1200" u="sng" kern="1200" dirty="0">
                <a:solidFill>
                  <a:schemeClr val="tx1"/>
                </a:solidFill>
                <a:effectLst/>
                <a:latin typeface="+mn-lt"/>
                <a:ea typeface="+mn-ea"/>
                <a:cs typeface="+mn-cs"/>
                <a:hlinkClick r:id="rId4"/>
              </a:rPr>
              <a:t>https://watersensitivecities.org.au/content/were-improving-water-quality-in-vijayawada-india/</a:t>
            </a:r>
            <a:r>
              <a:rPr lang="en-AU" sz="1200" kern="1200" dirty="0">
                <a:solidFill>
                  <a:schemeClr val="tx1"/>
                </a:solidFill>
                <a:effectLst/>
                <a:latin typeface="+mn-lt"/>
                <a:ea typeface="+mn-ea"/>
                <a:cs typeface="+mn-cs"/>
              </a:rPr>
              <a:t>  </a:t>
            </a:r>
            <a:endParaRPr lang="en-AU" u="sng" dirty="0">
              <a:hlinkClick r:id="rId5"/>
            </a:endParaRPr>
          </a:p>
          <a:p>
            <a:endParaRPr lang="en-AU" u="sng" dirty="0">
              <a:hlinkClick r:id="rId5"/>
            </a:endParaRPr>
          </a:p>
          <a:p>
            <a:r>
              <a:rPr lang="en-AU" sz="1200" kern="1200" dirty="0">
                <a:solidFill>
                  <a:schemeClr val="tx1"/>
                </a:solidFill>
                <a:effectLst/>
                <a:latin typeface="+mn-lt"/>
                <a:ea typeface="+mn-ea"/>
                <a:cs typeface="+mn-cs"/>
              </a:rPr>
              <a:t>DFAT Secretary Frances Adamson’s speech on the water-food-energy nexus</a:t>
            </a:r>
            <a:endParaRPr lang="en-AU" u="sng" dirty="0">
              <a:hlinkClick r:id="rId5"/>
            </a:endParaRPr>
          </a:p>
          <a:p>
            <a:r>
              <a:rPr lang="en-AU" u="sng" dirty="0">
                <a:hlinkClick r:id="rId5"/>
              </a:rPr>
              <a:t>https://www.crawfordfund.org/wp-content/uploads/2019/06/01-Sir-John-Crawford-Address-2018-conference-hires.pdf</a:t>
            </a:r>
            <a:endParaRPr lang="en-AU" dirty="0"/>
          </a:p>
          <a:p>
            <a:endParaRPr lang="en-AU" dirty="0"/>
          </a:p>
          <a:p>
            <a:endParaRPr lang="en-AU" dirty="0"/>
          </a:p>
          <a:p>
            <a:endParaRPr lang="en-AU" dirty="0"/>
          </a:p>
        </p:txBody>
      </p:sp>
      <p:sp>
        <p:nvSpPr>
          <p:cNvPr id="4" name="Slide Number Placeholder 3"/>
          <p:cNvSpPr>
            <a:spLocks noGrp="1"/>
          </p:cNvSpPr>
          <p:nvPr>
            <p:ph type="sldNum" sz="quarter" idx="10"/>
          </p:nvPr>
        </p:nvSpPr>
        <p:spPr/>
        <p:txBody>
          <a:bodyPr/>
          <a:lstStyle/>
          <a:p>
            <a:fld id="{59D1223C-F8A0-9846-8982-F72A44953944}" type="slidenum">
              <a:rPr lang="en-US" smtClean="0"/>
              <a:t>12</a:t>
            </a:fld>
            <a:endParaRPr lang="en-US" dirty="0"/>
          </a:p>
        </p:txBody>
      </p:sp>
    </p:spTree>
    <p:extLst>
      <p:ext uri="{BB962C8B-B14F-4D97-AF65-F5344CB8AC3E}">
        <p14:creationId xmlns:p14="http://schemas.microsoft.com/office/powerpoint/2010/main" val="8010234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i="0" kern="1200" dirty="0">
                <a:solidFill>
                  <a:schemeClr val="tx1"/>
                </a:solidFill>
                <a:effectLst/>
                <a:latin typeface="+mn-lt"/>
                <a:ea typeface="+mn-ea"/>
                <a:cs typeface="+mn-cs"/>
              </a:rPr>
              <a:t>Australia-China Collaboration</a:t>
            </a:r>
            <a:r>
              <a:rPr lang="en-AU" sz="1200" i="0" kern="1200" baseline="0" dirty="0">
                <a:solidFill>
                  <a:schemeClr val="tx1"/>
                </a:solidFill>
                <a:effectLst/>
                <a:latin typeface="+mn-lt"/>
                <a:ea typeface="+mn-ea"/>
                <a:cs typeface="+mn-cs"/>
              </a:rPr>
              <a:t> on National GHGs Inventories image sourced from the Department of Industry, Science, Energy and Resources </a:t>
            </a:r>
            <a:endParaRPr lang="en-AU" sz="1200" i="0" kern="1200" dirty="0">
              <a:solidFill>
                <a:schemeClr val="tx1"/>
              </a:solidFill>
              <a:effectLst/>
              <a:latin typeface="+mn-lt"/>
              <a:ea typeface="+mn-ea"/>
              <a:cs typeface="+mn-cs"/>
            </a:endParaRPr>
          </a:p>
          <a:p>
            <a:endParaRPr lang="en-AU" sz="1200" i="0" kern="1200" dirty="0">
              <a:solidFill>
                <a:schemeClr val="tx1"/>
              </a:solidFill>
              <a:effectLst/>
              <a:latin typeface="+mn-lt"/>
              <a:ea typeface="+mn-ea"/>
              <a:cs typeface="+mn-cs"/>
            </a:endParaRPr>
          </a:p>
          <a:p>
            <a:r>
              <a:rPr lang="en-AU" sz="1200" i="0" kern="1200" dirty="0">
                <a:solidFill>
                  <a:schemeClr val="tx1"/>
                </a:solidFill>
                <a:effectLst/>
                <a:latin typeface="+mn-lt"/>
                <a:ea typeface="+mn-ea"/>
                <a:cs typeface="+mn-cs"/>
              </a:rPr>
              <a:t>Australia-Thailand Collaboration</a:t>
            </a:r>
            <a:r>
              <a:rPr lang="en-AU" sz="1200" i="0" kern="1200" baseline="0" dirty="0">
                <a:solidFill>
                  <a:schemeClr val="tx1"/>
                </a:solidFill>
                <a:effectLst/>
                <a:latin typeface="+mn-lt"/>
                <a:ea typeface="+mn-ea"/>
                <a:cs typeface="+mn-cs"/>
              </a:rPr>
              <a:t> image</a:t>
            </a:r>
            <a:r>
              <a:rPr lang="en-AU" sz="1200" i="0" kern="1200" dirty="0">
                <a:solidFill>
                  <a:schemeClr val="tx1"/>
                </a:solidFill>
                <a:effectLst/>
                <a:latin typeface="+mn-lt"/>
                <a:ea typeface="+mn-ea"/>
                <a:cs typeface="+mn-cs"/>
              </a:rPr>
              <a:t> sourced from</a:t>
            </a:r>
            <a:r>
              <a:rPr lang="en-AU" sz="1200" i="0" kern="1200" baseline="0" dirty="0">
                <a:solidFill>
                  <a:schemeClr val="tx1"/>
                </a:solidFill>
                <a:effectLst/>
                <a:latin typeface="+mn-lt"/>
                <a:ea typeface="+mn-ea"/>
                <a:cs typeface="+mn-cs"/>
              </a:rPr>
              <a:t> - </a:t>
            </a:r>
            <a:r>
              <a:rPr lang="en-AU" sz="1200" i="0" kern="1200" dirty="0">
                <a:solidFill>
                  <a:schemeClr val="tx1"/>
                </a:solidFill>
                <a:effectLst/>
                <a:latin typeface="+mn-lt"/>
                <a:ea typeface="+mn-ea"/>
                <a:cs typeface="+mn-cs"/>
              </a:rPr>
              <a:t>the Australian Greenhouse Gas Emissions Information System (AGEIS), 2</a:t>
            </a:r>
            <a:r>
              <a:rPr lang="en-AU" sz="1200" i="0" kern="1200" baseline="30000" dirty="0">
                <a:solidFill>
                  <a:schemeClr val="tx1"/>
                </a:solidFill>
                <a:effectLst/>
                <a:latin typeface="+mn-lt"/>
                <a:ea typeface="+mn-ea"/>
                <a:cs typeface="+mn-cs"/>
              </a:rPr>
              <a:t>nd</a:t>
            </a:r>
            <a:r>
              <a:rPr lang="en-AU" sz="1200" i="0" kern="1200" dirty="0">
                <a:solidFill>
                  <a:schemeClr val="tx1"/>
                </a:solidFill>
                <a:effectLst/>
                <a:latin typeface="+mn-lt"/>
                <a:ea typeface="+mn-ea"/>
                <a:cs typeface="+mn-cs"/>
              </a:rPr>
              <a:t> CGE Pilot Informal Forum, 2019</a:t>
            </a:r>
          </a:p>
          <a:p>
            <a:r>
              <a:rPr lang="en-AU" sz="1200" u="sng" kern="1200" dirty="0">
                <a:solidFill>
                  <a:schemeClr val="tx1"/>
                </a:solidFill>
                <a:effectLst/>
                <a:latin typeface="+mn-lt"/>
                <a:ea typeface="+mn-ea"/>
                <a:cs typeface="+mn-cs"/>
                <a:hlinkClick r:id="rId3"/>
              </a:rPr>
              <a:t>https://unfccc.int/sites/default/files/resource/Australia%20AGEIS%20COP25_informal%20forum_for%20upload.pdf</a:t>
            </a:r>
            <a:r>
              <a:rPr lang="en-AU" sz="1200" kern="1200" dirty="0">
                <a:solidFill>
                  <a:schemeClr val="tx1"/>
                </a:solidFill>
                <a:effectLst/>
                <a:latin typeface="+mn-lt"/>
                <a:ea typeface="+mn-ea"/>
                <a:cs typeface="+mn-cs"/>
              </a:rPr>
              <a:t> </a:t>
            </a:r>
          </a:p>
          <a:p>
            <a:endParaRPr lang="en-AU" dirty="0"/>
          </a:p>
          <a:p>
            <a:endParaRPr lang="en-AU" dirty="0"/>
          </a:p>
        </p:txBody>
      </p:sp>
      <p:sp>
        <p:nvSpPr>
          <p:cNvPr id="4" name="Slide Number Placeholder 3"/>
          <p:cNvSpPr>
            <a:spLocks noGrp="1"/>
          </p:cNvSpPr>
          <p:nvPr>
            <p:ph type="sldNum" sz="quarter" idx="10"/>
          </p:nvPr>
        </p:nvSpPr>
        <p:spPr/>
        <p:txBody>
          <a:bodyPr/>
          <a:lstStyle/>
          <a:p>
            <a:fld id="{59D1223C-F8A0-9846-8982-F72A44953944}" type="slidenum">
              <a:rPr lang="en-US" smtClean="0"/>
              <a:t>13</a:t>
            </a:fld>
            <a:endParaRPr lang="en-US" dirty="0"/>
          </a:p>
        </p:txBody>
      </p:sp>
    </p:spTree>
    <p:extLst>
      <p:ext uri="{BB962C8B-B14F-4D97-AF65-F5344CB8AC3E}">
        <p14:creationId xmlns:p14="http://schemas.microsoft.com/office/powerpoint/2010/main" val="6250899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err="1"/>
              <a:t>Youtube</a:t>
            </a:r>
            <a:r>
              <a:rPr lang="en-AU" baseline="0" dirty="0"/>
              <a:t> link</a:t>
            </a:r>
          </a:p>
          <a:p>
            <a:r>
              <a:rPr lang="en-AU" sz="1200" u="sng" kern="1200" dirty="0">
                <a:solidFill>
                  <a:schemeClr val="tx1"/>
                </a:solidFill>
                <a:effectLst/>
                <a:latin typeface="+mn-lt"/>
                <a:ea typeface="+mn-ea"/>
                <a:cs typeface="+mn-cs"/>
                <a:hlinkClick r:id="rId3"/>
              </a:rPr>
              <a:t>https://youtu.be/GdFSyYdruoc</a:t>
            </a:r>
            <a:r>
              <a:rPr lang="en-AU" sz="1200" u="sng" kern="1200" dirty="0">
                <a:solidFill>
                  <a:schemeClr val="tx1"/>
                </a:solidFill>
                <a:effectLst/>
                <a:latin typeface="+mn-lt"/>
                <a:ea typeface="+mn-ea"/>
                <a:cs typeface="+mn-cs"/>
              </a:rPr>
              <a:t> </a:t>
            </a:r>
            <a:endParaRPr lang="en-AU" dirty="0"/>
          </a:p>
          <a:p>
            <a:endParaRPr lang="en-AU" dirty="0"/>
          </a:p>
        </p:txBody>
      </p:sp>
      <p:sp>
        <p:nvSpPr>
          <p:cNvPr id="4" name="Slide Number Placeholder 3"/>
          <p:cNvSpPr>
            <a:spLocks noGrp="1"/>
          </p:cNvSpPr>
          <p:nvPr>
            <p:ph type="sldNum" sz="quarter" idx="10"/>
          </p:nvPr>
        </p:nvSpPr>
        <p:spPr/>
        <p:txBody>
          <a:bodyPr/>
          <a:lstStyle/>
          <a:p>
            <a:fld id="{59D1223C-F8A0-9846-8982-F72A44953944}" type="slidenum">
              <a:rPr lang="en-US" smtClean="0"/>
              <a:t>14</a:t>
            </a:fld>
            <a:endParaRPr lang="en-US" dirty="0"/>
          </a:p>
        </p:txBody>
      </p:sp>
    </p:spTree>
    <p:extLst>
      <p:ext uri="{BB962C8B-B14F-4D97-AF65-F5344CB8AC3E}">
        <p14:creationId xmlns:p14="http://schemas.microsoft.com/office/powerpoint/2010/main" val="975647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Twitter link</a:t>
            </a:r>
          </a:p>
          <a:p>
            <a:r>
              <a:rPr lang="en-AU" dirty="0">
                <a:hlinkClick r:id="rId3"/>
              </a:rPr>
              <a:t>https://twitter.com/AusAmbEnviro</a:t>
            </a:r>
            <a:r>
              <a:rPr lang="en-AU" dirty="0"/>
              <a:t> </a:t>
            </a:r>
          </a:p>
          <a:p>
            <a:endParaRPr lang="en-AU" dirty="0"/>
          </a:p>
        </p:txBody>
      </p:sp>
      <p:sp>
        <p:nvSpPr>
          <p:cNvPr id="4" name="Slide Number Placeholder 3"/>
          <p:cNvSpPr>
            <a:spLocks noGrp="1"/>
          </p:cNvSpPr>
          <p:nvPr>
            <p:ph type="sldNum" sz="quarter" idx="10"/>
          </p:nvPr>
        </p:nvSpPr>
        <p:spPr/>
        <p:txBody>
          <a:bodyPr/>
          <a:lstStyle/>
          <a:p>
            <a:fld id="{59D1223C-F8A0-9846-8982-F72A44953944}" type="slidenum">
              <a:rPr lang="en-US" smtClean="0"/>
              <a:t>15</a:t>
            </a:fld>
            <a:endParaRPr lang="en-US" dirty="0"/>
          </a:p>
        </p:txBody>
      </p:sp>
    </p:spTree>
    <p:extLst>
      <p:ext uri="{BB962C8B-B14F-4D97-AF65-F5344CB8AC3E}">
        <p14:creationId xmlns:p14="http://schemas.microsoft.com/office/powerpoint/2010/main" val="3711489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Much of our work falls under a broad theme of "Technology, investment, innovation".  Australia's scientific minds are among the world's best and our contributions to developing low emissions technologies and sharing our knowledge with partners are significant elements of our engagement. </a:t>
            </a:r>
          </a:p>
          <a:p>
            <a:endParaRPr lang="en-AU" dirty="0"/>
          </a:p>
          <a:p>
            <a:endParaRPr lang="en-AU" dirty="0"/>
          </a:p>
        </p:txBody>
      </p:sp>
      <p:sp>
        <p:nvSpPr>
          <p:cNvPr id="4" name="Slide Number Placeholder 3"/>
          <p:cNvSpPr>
            <a:spLocks noGrp="1"/>
          </p:cNvSpPr>
          <p:nvPr>
            <p:ph type="sldNum" sz="quarter" idx="10"/>
          </p:nvPr>
        </p:nvSpPr>
        <p:spPr/>
        <p:txBody>
          <a:bodyPr/>
          <a:lstStyle/>
          <a:p>
            <a:fld id="{59D1223C-F8A0-9846-8982-F72A44953944}" type="slidenum">
              <a:rPr lang="en-US" smtClean="0"/>
              <a:t>2</a:t>
            </a:fld>
            <a:endParaRPr lang="en-US" dirty="0"/>
          </a:p>
        </p:txBody>
      </p:sp>
    </p:spTree>
    <p:extLst>
      <p:ext uri="{BB962C8B-B14F-4D97-AF65-F5344CB8AC3E}">
        <p14:creationId xmlns:p14="http://schemas.microsoft.com/office/powerpoint/2010/main" val="27423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Mission Innovation</a:t>
            </a:r>
          </a:p>
          <a:p>
            <a:r>
              <a:rPr lang="en-AU" dirty="0">
                <a:hlinkClick r:id="rId3"/>
              </a:rPr>
              <a:t>http://mission-innovation.net/</a:t>
            </a:r>
            <a:r>
              <a:rPr lang="en-AU" dirty="0"/>
              <a:t> </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A global intergovernmental initiative working to accelerate clean energy innovation.</a:t>
            </a:r>
          </a:p>
          <a:p>
            <a:r>
              <a:rPr lang="en-AU" sz="1200" kern="1200" dirty="0">
                <a:solidFill>
                  <a:schemeClr val="tx1"/>
                </a:solidFill>
                <a:effectLst/>
                <a:latin typeface="+mn-lt"/>
                <a:ea typeface="+mn-ea"/>
                <a:cs typeface="+mn-cs"/>
              </a:rPr>
              <a:t>25 members are working to stimulate innovation with the objective to make clean energy more widely affordable. </a:t>
            </a:r>
          </a:p>
          <a:p>
            <a:r>
              <a:rPr lang="en-AU" sz="1200" kern="1200" dirty="0">
                <a:solidFill>
                  <a:schemeClr val="tx1"/>
                </a:solidFill>
                <a:effectLst/>
                <a:latin typeface="+mn-lt"/>
                <a:ea typeface="+mn-ea"/>
                <a:cs typeface="+mn-cs"/>
              </a:rPr>
              <a:t>Australia has pledged to double government clean energy research and development expenditure on 2015 levels by financial year 2020-21 while encouraging greater levels of private sector investment in transformative clean energy technologies.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Member achievements were highlighted at the </a:t>
            </a:r>
            <a:r>
              <a:rPr lang="en-AU" u="sng" dirty="0">
                <a:hlinkClick r:id="rId4"/>
              </a:rPr>
              <a:t>Fourth Mission Innovation Ministerial</a:t>
            </a:r>
            <a:r>
              <a:rPr lang="en-AU" dirty="0"/>
              <a:t> (http://mission-innovation.net/events/fourth-mission-innovation-ministerial-mi-4/) and previewed in </a:t>
            </a:r>
            <a:r>
              <a:rPr lang="en-AU" u="sng" dirty="0">
                <a:hlinkClick r:id="rId5"/>
              </a:rPr>
              <a:t>Mission Innovation The Story So Far: Impact Report</a:t>
            </a:r>
            <a:r>
              <a:rPr lang="en-AU" u="none" dirty="0"/>
              <a:t>,</a:t>
            </a:r>
            <a:r>
              <a:rPr lang="en-AU" u="none" baseline="0" dirty="0"/>
              <a:t> </a:t>
            </a:r>
            <a:r>
              <a:rPr lang="en-AU" dirty="0"/>
              <a:t>May 2019</a:t>
            </a:r>
            <a:r>
              <a:rPr lang="en-AU" baseline="0" dirty="0"/>
              <a:t> (http://mission-innovation.net/wp-content/uploads/2019/05/MI-Impact-Review-May-2019.pdf) </a:t>
            </a:r>
            <a:r>
              <a:rPr lang="en-AU" dirty="0"/>
              <a:t> </a:t>
            </a:r>
          </a:p>
          <a:p>
            <a:endParaRPr lang="en-AU" dirty="0"/>
          </a:p>
          <a:p>
            <a:endParaRPr lang="en-AU" dirty="0"/>
          </a:p>
        </p:txBody>
      </p:sp>
      <p:sp>
        <p:nvSpPr>
          <p:cNvPr id="4" name="Slide Number Placeholder 3"/>
          <p:cNvSpPr>
            <a:spLocks noGrp="1"/>
          </p:cNvSpPr>
          <p:nvPr>
            <p:ph type="sldNum" sz="quarter" idx="10"/>
          </p:nvPr>
        </p:nvSpPr>
        <p:spPr/>
        <p:txBody>
          <a:bodyPr/>
          <a:lstStyle/>
          <a:p>
            <a:fld id="{59D1223C-F8A0-9846-8982-F72A44953944}" type="slidenum">
              <a:rPr lang="en-US" smtClean="0"/>
              <a:t>3</a:t>
            </a:fld>
            <a:endParaRPr lang="en-US" dirty="0"/>
          </a:p>
        </p:txBody>
      </p:sp>
    </p:spTree>
    <p:extLst>
      <p:ext uri="{BB962C8B-B14F-4D97-AF65-F5344CB8AC3E}">
        <p14:creationId xmlns:p14="http://schemas.microsoft.com/office/powerpoint/2010/main" val="38983782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Australia’s role in Mission Innovation</a:t>
            </a:r>
          </a:p>
          <a:p>
            <a:r>
              <a:rPr lang="en-AU" dirty="0">
                <a:hlinkClick r:id="rId3"/>
              </a:rPr>
              <a:t>http://mission-innovation.net/our-members/australia/</a:t>
            </a:r>
            <a:r>
              <a:rPr lang="en-AU" dirty="0"/>
              <a:t> </a:t>
            </a:r>
          </a:p>
          <a:p>
            <a:endParaRPr lang="en-AU" dirty="0"/>
          </a:p>
          <a:p>
            <a:r>
              <a:rPr lang="en-AU" sz="1200" kern="1200" dirty="0">
                <a:solidFill>
                  <a:schemeClr val="tx1"/>
                </a:solidFill>
                <a:effectLst/>
                <a:latin typeface="+mn-lt"/>
                <a:ea typeface="+mn-ea"/>
                <a:cs typeface="+mn-cs"/>
              </a:rPr>
              <a:t>Australia led the establishment of the Renewable and Clean Hydrogen Innovation Challenge (IC8), in partnership with the European Commission and Germany, to address the need for further technology improvements to enable hydrogen to be cost-competitive in the energy system. </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The Challenge is supporting this objective by getting like-minded countries to work together to identify and overcome key technology barriers to the production, distribution, storage and use of hydrogen at scale.  See the dedicated presentation on hydrogen by my colleague Penelope Howarth for an overview of this opportunity for Australia. </a:t>
            </a:r>
            <a:endParaRPr lang="en-AU" dirty="0"/>
          </a:p>
          <a:p>
            <a:endParaRPr lang="en-AU" dirty="0"/>
          </a:p>
        </p:txBody>
      </p:sp>
      <p:sp>
        <p:nvSpPr>
          <p:cNvPr id="4" name="Slide Number Placeholder 3"/>
          <p:cNvSpPr>
            <a:spLocks noGrp="1"/>
          </p:cNvSpPr>
          <p:nvPr>
            <p:ph type="sldNum" sz="quarter" idx="10"/>
          </p:nvPr>
        </p:nvSpPr>
        <p:spPr/>
        <p:txBody>
          <a:bodyPr/>
          <a:lstStyle/>
          <a:p>
            <a:fld id="{59D1223C-F8A0-9846-8982-F72A44953944}" type="slidenum">
              <a:rPr lang="en-US" smtClean="0"/>
              <a:t>4</a:t>
            </a:fld>
            <a:endParaRPr lang="en-US" dirty="0"/>
          </a:p>
        </p:txBody>
      </p:sp>
    </p:spTree>
    <p:extLst>
      <p:ext uri="{BB962C8B-B14F-4D97-AF65-F5344CB8AC3E}">
        <p14:creationId xmlns:p14="http://schemas.microsoft.com/office/powerpoint/2010/main" val="16494365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Global</a:t>
            </a:r>
            <a:r>
              <a:rPr lang="en-AU" sz="1200" kern="1200" baseline="0" dirty="0">
                <a:solidFill>
                  <a:schemeClr val="tx1"/>
                </a:solidFill>
                <a:effectLst/>
                <a:latin typeface="+mn-lt"/>
                <a:ea typeface="+mn-ea"/>
                <a:cs typeface="+mn-cs"/>
              </a:rPr>
              <a:t> Innovation Lab for Climate Finance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https://www.climatefinancelab.org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r>
              <a:rPr lang="en-AU" sz="1200" kern="1200" dirty="0">
                <a:solidFill>
                  <a:schemeClr val="tx1"/>
                </a:solidFill>
                <a:effectLst/>
                <a:latin typeface="+mn-lt"/>
                <a:ea typeface="+mn-ea"/>
                <a:cs typeface="+mn-cs"/>
              </a:rPr>
              <a:t>Responding to climate change requires trillions of dollars of investment from all sources.  Public finances can play a catalytic role by crowding in private finance and leveraging investment far greater than public finance alone can achieve. </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The Global Innovation Lab for Climate Finance was developed in 2014 in partnership with major development finance institutions, key private sector actors, and several climate finance donor governments. The Global Lab was created to identify and develop innovative instruments that could drive private finance for climate mitigation and adaptation in developing countries.</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Since 2014, the Lab has helped launch 41 instruments that have collectively mobilised more than US$2 billion.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endParaRPr lang="en-AU" dirty="0"/>
          </a:p>
        </p:txBody>
      </p:sp>
      <p:sp>
        <p:nvSpPr>
          <p:cNvPr id="4" name="Slide Number Placeholder 3"/>
          <p:cNvSpPr>
            <a:spLocks noGrp="1"/>
          </p:cNvSpPr>
          <p:nvPr>
            <p:ph type="sldNum" sz="quarter" idx="10"/>
          </p:nvPr>
        </p:nvSpPr>
        <p:spPr/>
        <p:txBody>
          <a:bodyPr/>
          <a:lstStyle/>
          <a:p>
            <a:fld id="{59D1223C-F8A0-9846-8982-F72A44953944}" type="slidenum">
              <a:rPr lang="en-US" smtClean="0"/>
              <a:t>5</a:t>
            </a:fld>
            <a:endParaRPr lang="en-US" dirty="0"/>
          </a:p>
        </p:txBody>
      </p:sp>
    </p:spTree>
    <p:extLst>
      <p:ext uri="{BB962C8B-B14F-4D97-AF65-F5344CB8AC3E}">
        <p14:creationId xmlns:p14="http://schemas.microsoft.com/office/powerpoint/2010/main" val="41567208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RISCO</a:t>
            </a:r>
            <a:r>
              <a:rPr lang="en-AU" baseline="0" dirty="0"/>
              <a:t> </a:t>
            </a:r>
          </a:p>
          <a:p>
            <a:r>
              <a:rPr lang="en-AU" dirty="0">
                <a:hlinkClick r:id="rId3"/>
              </a:rPr>
              <a:t>https://www.climatefinancelab.org/project/coastal-risk-reduction/</a:t>
            </a:r>
            <a:r>
              <a:rPr lang="en-AU" dirty="0"/>
              <a:t> </a:t>
            </a:r>
          </a:p>
          <a:p>
            <a:endParaRPr lang="en-AU" dirty="0"/>
          </a:p>
          <a:p>
            <a:r>
              <a:rPr lang="en-AU" dirty="0"/>
              <a:t>Monetizing Cost Savings for Water and Nature Based Solutions </a:t>
            </a:r>
          </a:p>
          <a:p>
            <a:r>
              <a:rPr lang="en-AU" dirty="0">
                <a:hlinkClick r:id="rId4"/>
              </a:rPr>
              <a:t>https://www.climatefinancelab.org/project/monetizing-cost-savings-for-water-and-nature-based-solutions/</a:t>
            </a:r>
            <a:r>
              <a:rPr lang="en-AU" dirty="0"/>
              <a:t> </a:t>
            </a:r>
          </a:p>
          <a:p>
            <a:endParaRPr lang="en-AU" dirty="0"/>
          </a:p>
        </p:txBody>
      </p:sp>
      <p:sp>
        <p:nvSpPr>
          <p:cNvPr id="4" name="Slide Number Placeholder 3"/>
          <p:cNvSpPr>
            <a:spLocks noGrp="1"/>
          </p:cNvSpPr>
          <p:nvPr>
            <p:ph type="sldNum" sz="quarter" idx="10"/>
          </p:nvPr>
        </p:nvSpPr>
        <p:spPr/>
        <p:txBody>
          <a:bodyPr/>
          <a:lstStyle/>
          <a:p>
            <a:fld id="{59D1223C-F8A0-9846-8982-F72A44953944}" type="slidenum">
              <a:rPr lang="en-US" smtClean="0"/>
              <a:t>6</a:t>
            </a:fld>
            <a:endParaRPr lang="en-US" dirty="0"/>
          </a:p>
        </p:txBody>
      </p:sp>
    </p:spTree>
    <p:extLst>
      <p:ext uri="{BB962C8B-B14F-4D97-AF65-F5344CB8AC3E}">
        <p14:creationId xmlns:p14="http://schemas.microsoft.com/office/powerpoint/2010/main" val="32533271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Leadership Group for Industry Transition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hlinkClick r:id="rId3"/>
              </a:rPr>
              <a:t>https://www.industrytransition.org/</a:t>
            </a:r>
            <a:r>
              <a:rPr lang="en-AU"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Industry emissions graph</a:t>
            </a:r>
            <a:r>
              <a:rPr lang="en-AU" sz="1200" kern="1200" baseline="0" dirty="0">
                <a:solidFill>
                  <a:schemeClr val="tx1"/>
                </a:solidFill>
                <a:effectLst/>
                <a:latin typeface="+mn-lt"/>
                <a:ea typeface="+mn-ea"/>
                <a:cs typeface="+mn-cs"/>
              </a:rPr>
              <a:t> – sourced from Industry Sector Fact Sheet, Climate Change Authority, 2020</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u="sng" kern="1200" dirty="0">
                <a:solidFill>
                  <a:schemeClr val="tx1"/>
                </a:solidFill>
                <a:effectLst/>
                <a:latin typeface="+mn-lt"/>
                <a:ea typeface="+mn-ea"/>
                <a:cs typeface="+mn-cs"/>
                <a:hlinkClick r:id="rId4"/>
              </a:rPr>
              <a:t>http://www.climatechangeauthority.gov.au/sites/prod.climatechangeauthority.gov.au/files/Updated%20Toolkit%202020/CC276D.0120%20CCA%20FS_FA%20.pdf</a:t>
            </a:r>
            <a:r>
              <a:rPr lang="en-AU"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Image 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hlinkClick r:id="rId5"/>
              </a:rPr>
              <a:t>https://twitter.com/AngusTaylorMP/status/1204540722315022336/photo/2</a:t>
            </a:r>
            <a:endParaRPr lang="en-AU" sz="1200"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u="sng" dirty="0">
              <a:hlinkClick r:id="rId6"/>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Australia's national statement at COP25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u="sng" dirty="0">
                <a:hlinkClick r:id="rId6"/>
              </a:rPr>
              <a:t>https://www.minister.industry.gov.au/ministers/taylor/transcripts/national-statement-cop25-madrid</a:t>
            </a:r>
            <a:endParaRPr lang="en-AU" dirty="0"/>
          </a:p>
          <a:p>
            <a:endParaRPr lang="en-AU"/>
          </a:p>
          <a:p>
            <a:endParaRPr lang="en-AU"/>
          </a:p>
        </p:txBody>
      </p:sp>
      <p:sp>
        <p:nvSpPr>
          <p:cNvPr id="4" name="Slide Number Placeholder 3"/>
          <p:cNvSpPr>
            <a:spLocks noGrp="1"/>
          </p:cNvSpPr>
          <p:nvPr>
            <p:ph type="sldNum" sz="quarter" idx="10"/>
          </p:nvPr>
        </p:nvSpPr>
        <p:spPr/>
        <p:txBody>
          <a:bodyPr/>
          <a:lstStyle/>
          <a:p>
            <a:fld id="{59D1223C-F8A0-9846-8982-F72A44953944}" type="slidenum">
              <a:rPr lang="en-US" smtClean="0"/>
              <a:t>7</a:t>
            </a:fld>
            <a:endParaRPr lang="en-US" dirty="0"/>
          </a:p>
        </p:txBody>
      </p:sp>
    </p:spTree>
    <p:extLst>
      <p:ext uri="{BB962C8B-B14F-4D97-AF65-F5344CB8AC3E}">
        <p14:creationId xmlns:p14="http://schemas.microsoft.com/office/powerpoint/2010/main" val="1870923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Clean Energy Finance Corporation</a:t>
            </a:r>
            <a:r>
              <a:rPr lang="en-AU" baseline="0" dirty="0"/>
              <a:t> </a:t>
            </a:r>
          </a:p>
          <a:p>
            <a:r>
              <a:rPr lang="en-AU" dirty="0">
                <a:hlinkClick r:id="rId3"/>
              </a:rPr>
              <a:t>https://www.cefc.com.au/</a:t>
            </a:r>
            <a:r>
              <a:rPr lang="en-AU" dirty="0"/>
              <a:t> </a:t>
            </a:r>
          </a:p>
          <a:p>
            <a:endParaRPr lang="en-AU" dirty="0"/>
          </a:p>
          <a:p>
            <a:r>
              <a:rPr lang="en-AU" dirty="0"/>
              <a:t>Figure</a:t>
            </a:r>
            <a:r>
              <a:rPr lang="en-AU" baseline="0" dirty="0"/>
              <a:t> 5: CEFC performance – sourced from the CEFC 2018-19 Annual Report </a:t>
            </a:r>
          </a:p>
          <a:p>
            <a:r>
              <a:rPr lang="en-AU" dirty="0"/>
              <a:t>https://annualreport2019.cefc.com.au/media/1428/cefc_annual_report_2018-19.pdf  </a:t>
            </a:r>
          </a:p>
          <a:p>
            <a:endParaRPr lang="en-AU" dirty="0"/>
          </a:p>
          <a:p>
            <a:r>
              <a:rPr lang="en-AU" dirty="0"/>
              <a:t>Images</a:t>
            </a:r>
            <a:r>
              <a:rPr lang="en-AU" baseline="0" dirty="0"/>
              <a:t> </a:t>
            </a:r>
            <a:r>
              <a:rPr lang="en-AU" dirty="0"/>
              <a:t>sourced from the CEFC 2018-19 Annual Report </a:t>
            </a:r>
          </a:p>
          <a:p>
            <a:r>
              <a:rPr lang="en-AU" dirty="0"/>
              <a:t>https://annualreport2019.cefc.com.au/media/1428/cefc_annual_report_2018-19.pdf  </a:t>
            </a:r>
          </a:p>
          <a:p>
            <a:endParaRPr lang="en-AU" dirty="0"/>
          </a:p>
        </p:txBody>
      </p:sp>
      <p:sp>
        <p:nvSpPr>
          <p:cNvPr id="4" name="Slide Number Placeholder 3"/>
          <p:cNvSpPr>
            <a:spLocks noGrp="1"/>
          </p:cNvSpPr>
          <p:nvPr>
            <p:ph type="sldNum" sz="quarter" idx="10"/>
          </p:nvPr>
        </p:nvSpPr>
        <p:spPr/>
        <p:txBody>
          <a:bodyPr/>
          <a:lstStyle/>
          <a:p>
            <a:fld id="{59D1223C-F8A0-9846-8982-F72A44953944}" type="slidenum">
              <a:rPr lang="en-US" smtClean="0"/>
              <a:t>8</a:t>
            </a:fld>
            <a:endParaRPr lang="en-US" dirty="0"/>
          </a:p>
        </p:txBody>
      </p:sp>
    </p:spTree>
    <p:extLst>
      <p:ext uri="{BB962C8B-B14F-4D97-AF65-F5344CB8AC3E}">
        <p14:creationId xmlns:p14="http://schemas.microsoft.com/office/powerpoint/2010/main" val="10749828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Quote sourced from the CEFC 2018-19 Annual</a:t>
            </a:r>
            <a:r>
              <a:rPr lang="en-AU" baseline="0" dirty="0"/>
              <a:t> Report </a:t>
            </a:r>
          </a:p>
          <a:p>
            <a:r>
              <a:rPr lang="en-AU" dirty="0">
                <a:hlinkClick r:id="rId3"/>
              </a:rPr>
              <a:t>https://annualreport2019.cefc.com.au/media/1428/cefc_annual_report_2018-19.pdf</a:t>
            </a:r>
            <a:r>
              <a:rPr lang="en-AU" dirty="0"/>
              <a:t> </a:t>
            </a:r>
          </a:p>
          <a:p>
            <a:endParaRPr lang="en-AU" dirty="0"/>
          </a:p>
        </p:txBody>
      </p:sp>
      <p:sp>
        <p:nvSpPr>
          <p:cNvPr id="4" name="Slide Number Placeholder 3"/>
          <p:cNvSpPr>
            <a:spLocks noGrp="1"/>
          </p:cNvSpPr>
          <p:nvPr>
            <p:ph type="sldNum" sz="quarter" idx="10"/>
          </p:nvPr>
        </p:nvSpPr>
        <p:spPr/>
        <p:txBody>
          <a:bodyPr/>
          <a:lstStyle/>
          <a:p>
            <a:fld id="{59D1223C-F8A0-9846-8982-F72A44953944}" type="slidenum">
              <a:rPr lang="en-US" smtClean="0"/>
              <a:t>9</a:t>
            </a:fld>
            <a:endParaRPr lang="en-US" dirty="0"/>
          </a:p>
        </p:txBody>
      </p:sp>
    </p:spTree>
    <p:extLst>
      <p:ext uri="{BB962C8B-B14F-4D97-AF65-F5344CB8AC3E}">
        <p14:creationId xmlns:p14="http://schemas.microsoft.com/office/powerpoint/2010/main" val="41578944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838F"/>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4641" y="469057"/>
            <a:ext cx="12303928" cy="6460664"/>
          </a:xfrm>
          <a:prstGeom prst="rect">
            <a:avLst/>
          </a:prstGeom>
        </p:spPr>
      </p:pic>
      <p:sp>
        <p:nvSpPr>
          <p:cNvPr id="8" name="object 2"/>
          <p:cNvSpPr/>
          <p:nvPr userDrawn="1"/>
        </p:nvSpPr>
        <p:spPr>
          <a:xfrm>
            <a:off x="394235" y="282702"/>
            <a:ext cx="12670120" cy="6972300"/>
          </a:xfrm>
          <a:custGeom>
            <a:avLst/>
            <a:gdLst/>
            <a:ahLst/>
            <a:cxnLst/>
            <a:rect l="l" t="t" r="r" b="b"/>
            <a:pathLst>
              <a:path w="10077450" h="6972300">
                <a:moveTo>
                  <a:pt x="10076878" y="0"/>
                </a:moveTo>
                <a:lnTo>
                  <a:pt x="0" y="0"/>
                </a:lnTo>
                <a:lnTo>
                  <a:pt x="0" y="6972020"/>
                </a:lnTo>
                <a:lnTo>
                  <a:pt x="10076878" y="6972020"/>
                </a:lnTo>
                <a:lnTo>
                  <a:pt x="10076878" y="6116446"/>
                </a:lnTo>
                <a:lnTo>
                  <a:pt x="6841617" y="6116446"/>
                </a:lnTo>
                <a:lnTo>
                  <a:pt x="6564083" y="6116421"/>
                </a:lnTo>
                <a:lnTo>
                  <a:pt x="6517137" y="6104058"/>
                </a:lnTo>
                <a:lnTo>
                  <a:pt x="6473838" y="6074294"/>
                </a:lnTo>
                <a:lnTo>
                  <a:pt x="6468681" y="6068161"/>
                </a:lnTo>
                <a:lnTo>
                  <a:pt x="5792762" y="5392242"/>
                </a:lnTo>
                <a:lnTo>
                  <a:pt x="5763712" y="5365922"/>
                </a:lnTo>
                <a:lnTo>
                  <a:pt x="5735166" y="5348803"/>
                </a:lnTo>
                <a:lnTo>
                  <a:pt x="5708674" y="5338973"/>
                </a:lnTo>
                <a:lnTo>
                  <a:pt x="5685790" y="5334520"/>
                </a:lnTo>
                <a:lnTo>
                  <a:pt x="186931" y="5334520"/>
                </a:lnTo>
                <a:lnTo>
                  <a:pt x="152958" y="5333602"/>
                </a:lnTo>
                <a:lnTo>
                  <a:pt x="135513" y="5327173"/>
                </a:lnTo>
                <a:lnTo>
                  <a:pt x="129086" y="5309724"/>
                </a:lnTo>
                <a:lnTo>
                  <a:pt x="128168" y="5275745"/>
                </a:lnTo>
                <a:lnTo>
                  <a:pt x="128168" y="4792700"/>
                </a:lnTo>
                <a:lnTo>
                  <a:pt x="130937" y="4792700"/>
                </a:lnTo>
                <a:lnTo>
                  <a:pt x="130937" y="2635173"/>
                </a:lnTo>
                <a:lnTo>
                  <a:pt x="128168" y="2635173"/>
                </a:lnTo>
                <a:lnTo>
                  <a:pt x="128168" y="2152116"/>
                </a:lnTo>
                <a:lnTo>
                  <a:pt x="137352" y="2118144"/>
                </a:lnTo>
                <a:lnTo>
                  <a:pt x="157556" y="2100699"/>
                </a:lnTo>
                <a:lnTo>
                  <a:pt x="177760" y="2094271"/>
                </a:lnTo>
                <a:lnTo>
                  <a:pt x="186944" y="2093353"/>
                </a:lnTo>
                <a:lnTo>
                  <a:pt x="5685790" y="2093353"/>
                </a:lnTo>
                <a:lnTo>
                  <a:pt x="5708676" y="2088901"/>
                </a:lnTo>
                <a:lnTo>
                  <a:pt x="5763717" y="2061946"/>
                </a:lnTo>
                <a:lnTo>
                  <a:pt x="5792762" y="2035619"/>
                </a:lnTo>
                <a:lnTo>
                  <a:pt x="6468681" y="1359700"/>
                </a:lnTo>
                <a:lnTo>
                  <a:pt x="6485186" y="1337361"/>
                </a:lnTo>
                <a:lnTo>
                  <a:pt x="6499850" y="1325056"/>
                </a:lnTo>
                <a:lnTo>
                  <a:pt x="6520920" y="1318411"/>
                </a:lnTo>
                <a:lnTo>
                  <a:pt x="6556641" y="1313052"/>
                </a:lnTo>
                <a:lnTo>
                  <a:pt x="6564083" y="1311465"/>
                </a:lnTo>
                <a:lnTo>
                  <a:pt x="10076878" y="1311427"/>
                </a:lnTo>
                <a:lnTo>
                  <a:pt x="10076878" y="0"/>
                </a:lnTo>
                <a:close/>
              </a:path>
              <a:path w="10077450" h="6972300">
                <a:moveTo>
                  <a:pt x="9040558" y="6115532"/>
                </a:moveTo>
                <a:lnTo>
                  <a:pt x="6841617" y="6115532"/>
                </a:lnTo>
                <a:lnTo>
                  <a:pt x="6841617" y="6116446"/>
                </a:lnTo>
                <a:lnTo>
                  <a:pt x="9040558" y="6116446"/>
                </a:lnTo>
                <a:lnTo>
                  <a:pt x="9040558" y="6115532"/>
                </a:lnTo>
                <a:close/>
              </a:path>
              <a:path w="10077450" h="6972300">
                <a:moveTo>
                  <a:pt x="10076878" y="1311427"/>
                </a:moveTo>
                <a:lnTo>
                  <a:pt x="9883711" y="1311427"/>
                </a:lnTo>
                <a:lnTo>
                  <a:pt x="9917691" y="1320611"/>
                </a:lnTo>
                <a:lnTo>
                  <a:pt x="9935140" y="1340815"/>
                </a:lnTo>
                <a:lnTo>
                  <a:pt x="9941568" y="1361019"/>
                </a:lnTo>
                <a:lnTo>
                  <a:pt x="9942487" y="1370202"/>
                </a:lnTo>
                <a:lnTo>
                  <a:pt x="9942487" y="3249650"/>
                </a:lnTo>
                <a:lnTo>
                  <a:pt x="9943274" y="3249650"/>
                </a:lnTo>
                <a:lnTo>
                  <a:pt x="9943274" y="4178223"/>
                </a:lnTo>
                <a:lnTo>
                  <a:pt x="9942487" y="4178223"/>
                </a:lnTo>
                <a:lnTo>
                  <a:pt x="9942487" y="6057671"/>
                </a:lnTo>
                <a:lnTo>
                  <a:pt x="9941568" y="6091651"/>
                </a:lnTo>
                <a:lnTo>
                  <a:pt x="9935140" y="6109100"/>
                </a:lnTo>
                <a:lnTo>
                  <a:pt x="9917691" y="6115528"/>
                </a:lnTo>
                <a:lnTo>
                  <a:pt x="9883711" y="6116446"/>
                </a:lnTo>
                <a:lnTo>
                  <a:pt x="10076878" y="6116446"/>
                </a:lnTo>
                <a:lnTo>
                  <a:pt x="10076878" y="1311427"/>
                </a:lnTo>
                <a:close/>
              </a:path>
              <a:path w="10077450" h="6972300">
                <a:moveTo>
                  <a:pt x="4960226" y="5333720"/>
                </a:moveTo>
                <a:lnTo>
                  <a:pt x="829437" y="5333720"/>
                </a:lnTo>
                <a:lnTo>
                  <a:pt x="829437" y="5334520"/>
                </a:lnTo>
                <a:lnTo>
                  <a:pt x="4960226" y="5334520"/>
                </a:lnTo>
                <a:lnTo>
                  <a:pt x="4960226" y="5333720"/>
                </a:lnTo>
                <a:close/>
              </a:path>
              <a:path w="10077450" h="6972300">
                <a:moveTo>
                  <a:pt x="5106136" y="2093353"/>
                </a:moveTo>
                <a:lnTo>
                  <a:pt x="975360" y="2093353"/>
                </a:lnTo>
                <a:lnTo>
                  <a:pt x="975360" y="2095220"/>
                </a:lnTo>
                <a:lnTo>
                  <a:pt x="5106136" y="2095220"/>
                </a:lnTo>
                <a:lnTo>
                  <a:pt x="5106136" y="2093353"/>
                </a:lnTo>
                <a:close/>
              </a:path>
              <a:path w="10077450" h="6972300">
                <a:moveTo>
                  <a:pt x="9040558" y="1311427"/>
                </a:moveTo>
                <a:lnTo>
                  <a:pt x="6841617" y="1311427"/>
                </a:lnTo>
                <a:lnTo>
                  <a:pt x="6841617" y="1311884"/>
                </a:lnTo>
                <a:lnTo>
                  <a:pt x="9040558" y="1311884"/>
                </a:lnTo>
                <a:lnTo>
                  <a:pt x="9040558" y="1311427"/>
                </a:lnTo>
                <a:close/>
              </a:path>
            </a:pathLst>
          </a:custGeom>
          <a:solidFill>
            <a:srgbClr val="00838F"/>
          </a:solidFill>
        </p:spPr>
        <p:txBody>
          <a:bodyPr wrap="square" lIns="0" tIns="0" rIns="0" bIns="0" rtlCol="0"/>
          <a:lstStyle/>
          <a:p>
            <a:endParaRPr sz="1800" dirty="0"/>
          </a:p>
        </p:txBody>
      </p:sp>
      <p:sp>
        <p:nvSpPr>
          <p:cNvPr id="18" name="Text Placeholder 17"/>
          <p:cNvSpPr>
            <a:spLocks noGrp="1"/>
          </p:cNvSpPr>
          <p:nvPr>
            <p:ph type="body" sz="quarter" idx="13" hasCustomPrompt="1"/>
          </p:nvPr>
        </p:nvSpPr>
        <p:spPr>
          <a:xfrm>
            <a:off x="526924" y="5797551"/>
            <a:ext cx="7281751" cy="574675"/>
          </a:xfrm>
          <a:prstGeom prst="rect">
            <a:avLst/>
          </a:prstGeom>
          <a:noFill/>
        </p:spPr>
        <p:txBody>
          <a:bodyPr/>
          <a:lstStyle>
            <a:lvl1pPr>
              <a:defRPr b="1" baseline="0">
                <a:solidFill>
                  <a:schemeClr val="bg1"/>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TITLE OF PRESENTATION</a:t>
            </a:r>
          </a:p>
        </p:txBody>
      </p:sp>
      <p:sp>
        <p:nvSpPr>
          <p:cNvPr id="20" name="Text Placeholder 19"/>
          <p:cNvSpPr>
            <a:spLocks noGrp="1"/>
          </p:cNvSpPr>
          <p:nvPr>
            <p:ph type="body" sz="quarter" idx="14" hasCustomPrompt="1"/>
          </p:nvPr>
        </p:nvSpPr>
        <p:spPr>
          <a:xfrm>
            <a:off x="526924" y="6372225"/>
            <a:ext cx="8187089" cy="762000"/>
          </a:xfrm>
          <a:prstGeom prst="rect">
            <a:avLst/>
          </a:prstGeom>
          <a:noFill/>
        </p:spPr>
        <p:txBody>
          <a:bodyPr/>
          <a:lstStyle>
            <a:lvl1pPr>
              <a:defRPr sz="2000" baseline="0">
                <a:solidFill>
                  <a:schemeClr val="bg1"/>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sz="1800" dirty="0"/>
              <a:t>Proposed by name on date</a:t>
            </a:r>
            <a:endParaRPr lang="en-US" dirty="0"/>
          </a:p>
        </p:txBody>
      </p:sp>
      <p:sp>
        <p:nvSpPr>
          <p:cNvPr id="15" name="TextBox 14"/>
          <p:cNvSpPr txBox="1"/>
          <p:nvPr userDrawn="1"/>
        </p:nvSpPr>
        <p:spPr>
          <a:xfrm>
            <a:off x="8616298" y="814133"/>
            <a:ext cx="4262270" cy="646331"/>
          </a:xfrm>
          <a:prstGeom prst="rect">
            <a:avLst/>
          </a:prstGeom>
          <a:noFill/>
        </p:spPr>
        <p:txBody>
          <a:bodyPr wrap="square" rtlCol="0">
            <a:spAutoFit/>
          </a:bodyPr>
          <a:lstStyle/>
          <a:p>
            <a:pPr algn="ctr"/>
            <a:r>
              <a:rPr lang="en-AU" sz="1800" b="1" dirty="0">
                <a:solidFill>
                  <a:schemeClr val="bg1"/>
                </a:solidFill>
              </a:rPr>
              <a:t>INTERNATIONAL POLICY &amp; </a:t>
            </a:r>
          </a:p>
          <a:p>
            <a:pPr algn="ctr"/>
            <a:r>
              <a:rPr lang="en-AU" sz="1800" b="1" dirty="0">
                <a:solidFill>
                  <a:schemeClr val="bg1"/>
                </a:solidFill>
              </a:rPr>
              <a:t>STRATEGIES FACULTY</a:t>
            </a: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6924" y="325041"/>
            <a:ext cx="3144739" cy="550329"/>
          </a:xfrm>
          <a:prstGeom prst="rect">
            <a:avLst/>
          </a:prstGeom>
        </p:spPr>
      </p:pic>
      <p:pic>
        <p:nvPicPr>
          <p:cNvPr id="6" name="Picture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6924" y="1153596"/>
            <a:ext cx="1874865" cy="550328"/>
          </a:xfrm>
          <a:prstGeom prst="rect">
            <a:avLst/>
          </a:prstGeom>
        </p:spPr>
      </p:pic>
    </p:spTree>
    <p:extLst>
      <p:ext uri="{BB962C8B-B14F-4D97-AF65-F5344CB8AC3E}">
        <p14:creationId xmlns:p14="http://schemas.microsoft.com/office/powerpoint/2010/main" val="1077213916"/>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Blue">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77359" y="192931"/>
            <a:ext cx="2445750" cy="1284238"/>
          </a:xfrm>
          <a:prstGeom prst="rect">
            <a:avLst/>
          </a:prstGeom>
        </p:spPr>
      </p:pic>
      <p:sp>
        <p:nvSpPr>
          <p:cNvPr id="2" name="Title 1"/>
          <p:cNvSpPr>
            <a:spLocks noGrp="1"/>
          </p:cNvSpPr>
          <p:nvPr>
            <p:ph type="title" hasCustomPrompt="1"/>
          </p:nvPr>
        </p:nvSpPr>
        <p:spPr>
          <a:xfrm>
            <a:off x="924114" y="536478"/>
            <a:ext cx="10053245" cy="672889"/>
          </a:xfrm>
          <a:prstGeom prst="rect">
            <a:avLst/>
          </a:prstGeom>
        </p:spPr>
        <p:txBody>
          <a:bodyPr/>
          <a:lstStyle>
            <a:lvl1pPr>
              <a:defRPr sz="3600" b="1">
                <a:solidFill>
                  <a:srgbClr val="495965"/>
                </a:solidFill>
                <a:latin typeface="+mn-lt"/>
              </a:defRPr>
            </a:lvl1pPr>
          </a:lstStyle>
          <a:p>
            <a:r>
              <a:rPr lang="en-US" dirty="0"/>
              <a:t>TITLE</a:t>
            </a:r>
          </a:p>
        </p:txBody>
      </p:sp>
      <p:sp>
        <p:nvSpPr>
          <p:cNvPr id="4" name="Date Placeholder 3"/>
          <p:cNvSpPr>
            <a:spLocks noGrp="1"/>
          </p:cNvSpPr>
          <p:nvPr>
            <p:ph type="dt" sz="half" idx="10"/>
          </p:nvPr>
        </p:nvSpPr>
        <p:spPr>
          <a:xfrm>
            <a:off x="924113" y="7010400"/>
            <a:ext cx="3025819" cy="401638"/>
          </a:xfrm>
          <a:prstGeom prst="rect">
            <a:avLst/>
          </a:prstGeom>
        </p:spPr>
        <p:txBody>
          <a:bodyPr/>
          <a:lstStyle/>
          <a:p>
            <a:fld id="{4701EC4F-23CA-2E41-9B8B-71C471217415}" type="datetimeFigureOut">
              <a:rPr lang="en-US" smtClean="0"/>
              <a:t>1/22/22</a:t>
            </a:fld>
            <a:endParaRPr lang="en-US" dirty="0"/>
          </a:p>
        </p:txBody>
      </p:sp>
      <p:sp>
        <p:nvSpPr>
          <p:cNvPr id="5" name="Footer Placeholder 4"/>
          <p:cNvSpPr>
            <a:spLocks noGrp="1"/>
          </p:cNvSpPr>
          <p:nvPr>
            <p:ph type="ftr" sz="quarter" idx="11"/>
          </p:nvPr>
        </p:nvSpPr>
        <p:spPr>
          <a:xfrm>
            <a:off x="4452906" y="7010400"/>
            <a:ext cx="4538729" cy="401638"/>
          </a:xfrm>
          <a:prstGeom prst="rect">
            <a:avLst/>
          </a:prstGeom>
        </p:spPr>
        <p:txBody>
          <a:bodyPr/>
          <a:lstStyle/>
          <a:p>
            <a:endParaRPr lang="en-US" dirty="0"/>
          </a:p>
        </p:txBody>
      </p:sp>
      <p:sp>
        <p:nvSpPr>
          <p:cNvPr id="6" name="Slide Number Placeholder 5"/>
          <p:cNvSpPr>
            <a:spLocks noGrp="1"/>
          </p:cNvSpPr>
          <p:nvPr>
            <p:ph type="sldNum" sz="quarter" idx="12"/>
          </p:nvPr>
        </p:nvSpPr>
        <p:spPr>
          <a:xfrm>
            <a:off x="9494607" y="7010400"/>
            <a:ext cx="3025819" cy="401638"/>
          </a:xfrm>
          <a:prstGeom prst="rect">
            <a:avLst/>
          </a:prstGeom>
        </p:spPr>
        <p:txBody>
          <a:bodyPr/>
          <a:lstStyle/>
          <a:p>
            <a:fld id="{B45BAFEA-A5EA-364D-9478-A92C1B1A992C}" type="slidenum">
              <a:rPr lang="en-US" smtClean="0"/>
              <a:t>‹#›</a:t>
            </a:fld>
            <a:endParaRPr lang="en-US" dirty="0"/>
          </a:p>
        </p:txBody>
      </p:sp>
      <p:sp>
        <p:nvSpPr>
          <p:cNvPr id="7" name="Rectangle 6"/>
          <p:cNvSpPr/>
          <p:nvPr userDrawn="1"/>
        </p:nvSpPr>
        <p:spPr>
          <a:xfrm>
            <a:off x="0" y="1800001"/>
            <a:ext cx="13444538" cy="5562825"/>
          </a:xfrm>
          <a:prstGeom prst="rect">
            <a:avLst/>
          </a:prstGeom>
          <a:solidFill>
            <a:srgbClr val="0083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object 8"/>
          <p:cNvSpPr/>
          <p:nvPr userDrawn="1"/>
        </p:nvSpPr>
        <p:spPr>
          <a:xfrm>
            <a:off x="0" y="0"/>
            <a:ext cx="13442941" cy="1800000"/>
          </a:xfrm>
          <a:custGeom>
            <a:avLst/>
            <a:gdLst/>
            <a:ahLst/>
            <a:cxnLst/>
            <a:rect l="l" t="t" r="r" b="b"/>
            <a:pathLst>
              <a:path w="10692130" h="2207895">
                <a:moveTo>
                  <a:pt x="0" y="1398460"/>
                </a:moveTo>
                <a:lnTo>
                  <a:pt x="0" y="2207361"/>
                </a:lnTo>
                <a:lnTo>
                  <a:pt x="10668744" y="2207361"/>
                </a:lnTo>
                <a:lnTo>
                  <a:pt x="10692003" y="2201073"/>
                </a:lnTo>
                <a:lnTo>
                  <a:pt x="10692003" y="1675142"/>
                </a:lnTo>
                <a:lnTo>
                  <a:pt x="8966347" y="1675142"/>
                </a:lnTo>
                <a:lnTo>
                  <a:pt x="8709146" y="1417955"/>
                </a:lnTo>
                <a:lnTo>
                  <a:pt x="8702709" y="1409233"/>
                </a:lnTo>
                <a:lnTo>
                  <a:pt x="8696989" y="1404431"/>
                </a:lnTo>
                <a:lnTo>
                  <a:pt x="8688769" y="1401840"/>
                </a:lnTo>
                <a:lnTo>
                  <a:pt x="8674831" y="1399755"/>
                </a:lnTo>
                <a:lnTo>
                  <a:pt x="8671935" y="1399133"/>
                </a:lnTo>
                <a:lnTo>
                  <a:pt x="8395228" y="1399108"/>
                </a:lnTo>
                <a:lnTo>
                  <a:pt x="8392332" y="1398473"/>
                </a:lnTo>
                <a:lnTo>
                  <a:pt x="0" y="1398460"/>
                </a:lnTo>
                <a:close/>
              </a:path>
              <a:path w="10692130" h="2207895">
                <a:moveTo>
                  <a:pt x="10692003" y="456260"/>
                </a:moveTo>
                <a:lnTo>
                  <a:pt x="10632129" y="456260"/>
                </a:lnTo>
                <a:lnTo>
                  <a:pt x="10632129" y="1637741"/>
                </a:lnTo>
                <a:lnTo>
                  <a:pt x="10626736" y="1658336"/>
                </a:lnTo>
                <a:lnTo>
                  <a:pt x="10614583" y="1669429"/>
                </a:lnTo>
                <a:lnTo>
                  <a:pt x="10601713" y="1673961"/>
                </a:lnTo>
                <a:lnTo>
                  <a:pt x="10594169" y="1674876"/>
                </a:lnTo>
                <a:lnTo>
                  <a:pt x="10594169" y="1675142"/>
                </a:lnTo>
                <a:lnTo>
                  <a:pt x="10692003" y="1675142"/>
                </a:lnTo>
                <a:lnTo>
                  <a:pt x="10692003" y="456260"/>
                </a:lnTo>
                <a:close/>
              </a:path>
              <a:path w="10692130" h="2207895">
                <a:moveTo>
                  <a:pt x="10692003" y="0"/>
                </a:moveTo>
                <a:lnTo>
                  <a:pt x="0" y="0"/>
                </a:lnTo>
                <a:lnTo>
                  <a:pt x="0" y="651256"/>
                </a:lnTo>
                <a:lnTo>
                  <a:pt x="8392332" y="651243"/>
                </a:lnTo>
                <a:lnTo>
                  <a:pt x="8395228" y="650621"/>
                </a:lnTo>
                <a:lnTo>
                  <a:pt x="8671935" y="650595"/>
                </a:lnTo>
                <a:lnTo>
                  <a:pt x="8707135" y="634165"/>
                </a:lnTo>
                <a:lnTo>
                  <a:pt x="8709146" y="631774"/>
                </a:lnTo>
                <a:lnTo>
                  <a:pt x="8884660" y="456260"/>
                </a:lnTo>
                <a:lnTo>
                  <a:pt x="10692003" y="456260"/>
                </a:lnTo>
                <a:lnTo>
                  <a:pt x="10692003" y="0"/>
                </a:lnTo>
                <a:close/>
              </a:path>
            </a:pathLst>
          </a:custGeom>
          <a:solidFill>
            <a:srgbClr val="00838F"/>
          </a:solidFill>
        </p:spPr>
        <p:txBody>
          <a:bodyPr wrap="square" lIns="0" tIns="0" rIns="0" bIns="0" rtlCol="0"/>
          <a:lstStyle/>
          <a:p>
            <a:endParaRPr sz="1800" dirty="0"/>
          </a:p>
        </p:txBody>
      </p:sp>
      <p:sp>
        <p:nvSpPr>
          <p:cNvPr id="10" name="object 4"/>
          <p:cNvSpPr/>
          <p:nvPr userDrawn="1"/>
        </p:nvSpPr>
        <p:spPr>
          <a:xfrm>
            <a:off x="0" y="7105650"/>
            <a:ext cx="13444538" cy="457200"/>
          </a:xfrm>
          <a:custGeom>
            <a:avLst/>
            <a:gdLst/>
            <a:ahLst/>
            <a:cxnLst/>
            <a:rect l="l" t="t" r="r" b="b"/>
            <a:pathLst>
              <a:path w="10692130" h="457834">
                <a:moveTo>
                  <a:pt x="10244836" y="10668"/>
                </a:moveTo>
                <a:lnTo>
                  <a:pt x="10243439" y="12141"/>
                </a:lnTo>
                <a:lnTo>
                  <a:pt x="10237355" y="16814"/>
                </a:lnTo>
                <a:lnTo>
                  <a:pt x="10234498" y="21069"/>
                </a:lnTo>
                <a:lnTo>
                  <a:pt x="10100183" y="161632"/>
                </a:lnTo>
                <a:lnTo>
                  <a:pt x="10100183" y="162052"/>
                </a:lnTo>
                <a:lnTo>
                  <a:pt x="10095242" y="167220"/>
                </a:lnTo>
                <a:lnTo>
                  <a:pt x="10086118" y="176282"/>
                </a:lnTo>
                <a:lnTo>
                  <a:pt x="10077024" y="182941"/>
                </a:lnTo>
                <a:lnTo>
                  <a:pt x="10068235" y="187560"/>
                </a:lnTo>
                <a:lnTo>
                  <a:pt x="10060025" y="190500"/>
                </a:lnTo>
                <a:lnTo>
                  <a:pt x="0" y="190500"/>
                </a:lnTo>
                <a:lnTo>
                  <a:pt x="0" y="457200"/>
                </a:lnTo>
                <a:lnTo>
                  <a:pt x="10558907" y="457314"/>
                </a:lnTo>
                <a:lnTo>
                  <a:pt x="10558907" y="457479"/>
                </a:lnTo>
                <a:lnTo>
                  <a:pt x="10692003" y="457479"/>
                </a:lnTo>
                <a:lnTo>
                  <a:pt x="10692003" y="11176"/>
                </a:lnTo>
                <a:lnTo>
                  <a:pt x="10244836" y="11176"/>
                </a:lnTo>
                <a:lnTo>
                  <a:pt x="10244836" y="10668"/>
                </a:lnTo>
                <a:close/>
              </a:path>
              <a:path w="10692130" h="457834">
                <a:moveTo>
                  <a:pt x="10692003" y="0"/>
                </a:moveTo>
                <a:lnTo>
                  <a:pt x="10274274" y="12"/>
                </a:lnTo>
                <a:lnTo>
                  <a:pt x="10271175" y="711"/>
                </a:lnTo>
                <a:lnTo>
                  <a:pt x="10262940" y="2439"/>
                </a:lnTo>
                <a:lnTo>
                  <a:pt x="10255838" y="4943"/>
                </a:lnTo>
                <a:lnTo>
                  <a:pt x="10249821" y="7947"/>
                </a:lnTo>
                <a:lnTo>
                  <a:pt x="10244836" y="11176"/>
                </a:lnTo>
                <a:lnTo>
                  <a:pt x="10692003" y="11176"/>
                </a:lnTo>
                <a:lnTo>
                  <a:pt x="10692003" y="0"/>
                </a:lnTo>
                <a:close/>
              </a:path>
            </a:pathLst>
          </a:custGeom>
          <a:solidFill>
            <a:srgbClr val="D8DCDB"/>
          </a:solidFill>
        </p:spPr>
        <p:txBody>
          <a:bodyPr wrap="square" lIns="0" tIns="0" rIns="0" bIns="0" rtlCol="0"/>
          <a:lstStyle/>
          <a:p>
            <a:endParaRPr sz="1800" dirty="0"/>
          </a:p>
        </p:txBody>
      </p:sp>
      <p:sp>
        <p:nvSpPr>
          <p:cNvPr id="11" name="Slide Number Placeholder 5"/>
          <p:cNvSpPr txBox="1">
            <a:spLocks/>
          </p:cNvSpPr>
          <p:nvPr userDrawn="1"/>
        </p:nvSpPr>
        <p:spPr>
          <a:xfrm>
            <a:off x="10397290" y="7193077"/>
            <a:ext cx="3025819" cy="40163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AB505A4-A9BA-BE40-8AEF-76B7F36FACCE}" type="slidenum">
              <a:rPr lang="en-US" sz="1200" smtClean="0"/>
              <a:pPr/>
              <a:t>‹#›</a:t>
            </a:fld>
            <a:endParaRPr lang="en-US" sz="1200" dirty="0"/>
          </a:p>
        </p:txBody>
      </p:sp>
      <p:sp>
        <p:nvSpPr>
          <p:cNvPr id="21" name="Text Placeholder 20"/>
          <p:cNvSpPr>
            <a:spLocks noGrp="1"/>
          </p:cNvSpPr>
          <p:nvPr>
            <p:ph type="body" sz="quarter" idx="15"/>
          </p:nvPr>
        </p:nvSpPr>
        <p:spPr>
          <a:xfrm>
            <a:off x="924113" y="1981025"/>
            <a:ext cx="11863922" cy="4829350"/>
          </a:xfrm>
          <a:prstGeom prst="rect">
            <a:avLst/>
          </a:prstGeom>
        </p:spPr>
        <p:txBody>
          <a:bodyPr/>
          <a:lstStyle>
            <a:lvl1pPr marL="0" indent="0">
              <a:lnSpc>
                <a:spcPct val="100000"/>
              </a:lnSpc>
              <a:spcBef>
                <a:spcPts val="0"/>
              </a:spcBef>
              <a:spcAft>
                <a:spcPts val="1200"/>
              </a:spcAft>
              <a:buNone/>
              <a:defRPr sz="28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dirty="0"/>
              <a:t>Edit Master text styles</a:t>
            </a:r>
          </a:p>
        </p:txBody>
      </p:sp>
      <p:sp>
        <p:nvSpPr>
          <p:cNvPr id="23" name="Text Placeholder 22"/>
          <p:cNvSpPr>
            <a:spLocks noGrp="1"/>
          </p:cNvSpPr>
          <p:nvPr>
            <p:ph type="body" sz="quarter" idx="16" hasCustomPrompt="1"/>
          </p:nvPr>
        </p:nvSpPr>
        <p:spPr>
          <a:xfrm>
            <a:off x="924114" y="1239739"/>
            <a:ext cx="10053245" cy="325078"/>
          </a:xfrm>
          <a:prstGeom prst="rect">
            <a:avLst/>
          </a:prstGeom>
        </p:spPr>
        <p:txBody>
          <a:bodyPr/>
          <a:lstStyle>
            <a:lvl1pPr marL="0" indent="0" algn="l">
              <a:buFont typeface="Arial" charset="0"/>
              <a:buNone/>
              <a:defRPr sz="2000">
                <a:solidFill>
                  <a:schemeClr val="bg1"/>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Subheading</a:t>
            </a:r>
          </a:p>
        </p:txBody>
      </p:sp>
    </p:spTree>
    <p:extLst>
      <p:ext uri="{BB962C8B-B14F-4D97-AF65-F5344CB8AC3E}">
        <p14:creationId xmlns:p14="http://schemas.microsoft.com/office/powerpoint/2010/main" val="1447142002"/>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hit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77359" y="192931"/>
            <a:ext cx="2445750" cy="1284238"/>
          </a:xfrm>
          <a:prstGeom prst="rect">
            <a:avLst/>
          </a:prstGeom>
        </p:spPr>
      </p:pic>
      <p:sp>
        <p:nvSpPr>
          <p:cNvPr id="2" name="Title 1"/>
          <p:cNvSpPr>
            <a:spLocks noGrp="1"/>
          </p:cNvSpPr>
          <p:nvPr>
            <p:ph type="title" hasCustomPrompt="1"/>
          </p:nvPr>
        </p:nvSpPr>
        <p:spPr>
          <a:xfrm>
            <a:off x="924114" y="536477"/>
            <a:ext cx="10053245" cy="685800"/>
          </a:xfrm>
          <a:prstGeom prst="rect">
            <a:avLst/>
          </a:prstGeom>
        </p:spPr>
        <p:txBody>
          <a:bodyPr/>
          <a:lstStyle>
            <a:lvl1pPr>
              <a:defRPr sz="3600" b="1">
                <a:solidFill>
                  <a:srgbClr val="495965"/>
                </a:solidFill>
                <a:latin typeface="+mn-lt"/>
              </a:defRPr>
            </a:lvl1pPr>
          </a:lstStyle>
          <a:p>
            <a:r>
              <a:rPr lang="en-US" dirty="0"/>
              <a:t>TITLE</a:t>
            </a:r>
          </a:p>
        </p:txBody>
      </p:sp>
      <p:sp>
        <p:nvSpPr>
          <p:cNvPr id="7" name="object 8"/>
          <p:cNvSpPr/>
          <p:nvPr userDrawn="1"/>
        </p:nvSpPr>
        <p:spPr>
          <a:xfrm>
            <a:off x="0" y="1"/>
            <a:ext cx="13442941" cy="1800000"/>
          </a:xfrm>
          <a:custGeom>
            <a:avLst/>
            <a:gdLst/>
            <a:ahLst/>
            <a:cxnLst/>
            <a:rect l="l" t="t" r="r" b="b"/>
            <a:pathLst>
              <a:path w="10692130" h="2207895">
                <a:moveTo>
                  <a:pt x="0" y="1398460"/>
                </a:moveTo>
                <a:lnTo>
                  <a:pt x="0" y="2207361"/>
                </a:lnTo>
                <a:lnTo>
                  <a:pt x="10668744" y="2207361"/>
                </a:lnTo>
                <a:lnTo>
                  <a:pt x="10692003" y="2201073"/>
                </a:lnTo>
                <a:lnTo>
                  <a:pt x="10692003" y="1675142"/>
                </a:lnTo>
                <a:lnTo>
                  <a:pt x="8966347" y="1675142"/>
                </a:lnTo>
                <a:lnTo>
                  <a:pt x="8709146" y="1417955"/>
                </a:lnTo>
                <a:lnTo>
                  <a:pt x="8702709" y="1409233"/>
                </a:lnTo>
                <a:lnTo>
                  <a:pt x="8696989" y="1404431"/>
                </a:lnTo>
                <a:lnTo>
                  <a:pt x="8688769" y="1401840"/>
                </a:lnTo>
                <a:lnTo>
                  <a:pt x="8674831" y="1399755"/>
                </a:lnTo>
                <a:lnTo>
                  <a:pt x="8671935" y="1399133"/>
                </a:lnTo>
                <a:lnTo>
                  <a:pt x="8395228" y="1399108"/>
                </a:lnTo>
                <a:lnTo>
                  <a:pt x="8392332" y="1398473"/>
                </a:lnTo>
                <a:lnTo>
                  <a:pt x="0" y="1398460"/>
                </a:lnTo>
                <a:close/>
              </a:path>
              <a:path w="10692130" h="2207895">
                <a:moveTo>
                  <a:pt x="10692003" y="456260"/>
                </a:moveTo>
                <a:lnTo>
                  <a:pt x="10632129" y="456260"/>
                </a:lnTo>
                <a:lnTo>
                  <a:pt x="10632129" y="1637741"/>
                </a:lnTo>
                <a:lnTo>
                  <a:pt x="10626736" y="1658336"/>
                </a:lnTo>
                <a:lnTo>
                  <a:pt x="10614583" y="1669429"/>
                </a:lnTo>
                <a:lnTo>
                  <a:pt x="10601713" y="1673961"/>
                </a:lnTo>
                <a:lnTo>
                  <a:pt x="10594169" y="1674876"/>
                </a:lnTo>
                <a:lnTo>
                  <a:pt x="10594169" y="1675142"/>
                </a:lnTo>
                <a:lnTo>
                  <a:pt x="10692003" y="1675142"/>
                </a:lnTo>
                <a:lnTo>
                  <a:pt x="10692003" y="456260"/>
                </a:lnTo>
                <a:close/>
              </a:path>
              <a:path w="10692130" h="2207895">
                <a:moveTo>
                  <a:pt x="10692003" y="0"/>
                </a:moveTo>
                <a:lnTo>
                  <a:pt x="0" y="0"/>
                </a:lnTo>
                <a:lnTo>
                  <a:pt x="0" y="651256"/>
                </a:lnTo>
                <a:lnTo>
                  <a:pt x="8392332" y="651243"/>
                </a:lnTo>
                <a:lnTo>
                  <a:pt x="8395228" y="650621"/>
                </a:lnTo>
                <a:lnTo>
                  <a:pt x="8671935" y="650595"/>
                </a:lnTo>
                <a:lnTo>
                  <a:pt x="8707135" y="634165"/>
                </a:lnTo>
                <a:lnTo>
                  <a:pt x="8709146" y="631774"/>
                </a:lnTo>
                <a:lnTo>
                  <a:pt x="8884660" y="456260"/>
                </a:lnTo>
                <a:lnTo>
                  <a:pt x="10692003" y="456260"/>
                </a:lnTo>
                <a:lnTo>
                  <a:pt x="10692003" y="0"/>
                </a:lnTo>
                <a:close/>
              </a:path>
            </a:pathLst>
          </a:custGeom>
          <a:solidFill>
            <a:srgbClr val="00838F"/>
          </a:solidFill>
          <a:ln>
            <a:noFill/>
          </a:ln>
        </p:spPr>
        <p:txBody>
          <a:bodyPr wrap="square" lIns="0" tIns="0" rIns="0" bIns="0" rtlCol="0"/>
          <a:lstStyle/>
          <a:p>
            <a:endParaRPr sz="1800" dirty="0"/>
          </a:p>
        </p:txBody>
      </p:sp>
      <p:sp>
        <p:nvSpPr>
          <p:cNvPr id="8" name="object 4"/>
          <p:cNvSpPr/>
          <p:nvPr userDrawn="1"/>
        </p:nvSpPr>
        <p:spPr>
          <a:xfrm>
            <a:off x="0" y="7105650"/>
            <a:ext cx="13444538" cy="457200"/>
          </a:xfrm>
          <a:custGeom>
            <a:avLst/>
            <a:gdLst/>
            <a:ahLst/>
            <a:cxnLst/>
            <a:rect l="l" t="t" r="r" b="b"/>
            <a:pathLst>
              <a:path w="10692130" h="457834">
                <a:moveTo>
                  <a:pt x="10244836" y="10668"/>
                </a:moveTo>
                <a:lnTo>
                  <a:pt x="10243439" y="12141"/>
                </a:lnTo>
                <a:lnTo>
                  <a:pt x="10237355" y="16814"/>
                </a:lnTo>
                <a:lnTo>
                  <a:pt x="10234498" y="21069"/>
                </a:lnTo>
                <a:lnTo>
                  <a:pt x="10100183" y="161632"/>
                </a:lnTo>
                <a:lnTo>
                  <a:pt x="10100183" y="162052"/>
                </a:lnTo>
                <a:lnTo>
                  <a:pt x="10095242" y="167220"/>
                </a:lnTo>
                <a:lnTo>
                  <a:pt x="10086118" y="176282"/>
                </a:lnTo>
                <a:lnTo>
                  <a:pt x="10077024" y="182941"/>
                </a:lnTo>
                <a:lnTo>
                  <a:pt x="10068235" y="187560"/>
                </a:lnTo>
                <a:lnTo>
                  <a:pt x="10060025" y="190500"/>
                </a:lnTo>
                <a:lnTo>
                  <a:pt x="0" y="190500"/>
                </a:lnTo>
                <a:lnTo>
                  <a:pt x="0" y="457200"/>
                </a:lnTo>
                <a:lnTo>
                  <a:pt x="10558907" y="457314"/>
                </a:lnTo>
                <a:lnTo>
                  <a:pt x="10558907" y="457479"/>
                </a:lnTo>
                <a:lnTo>
                  <a:pt x="10692003" y="457479"/>
                </a:lnTo>
                <a:lnTo>
                  <a:pt x="10692003" y="11176"/>
                </a:lnTo>
                <a:lnTo>
                  <a:pt x="10244836" y="11176"/>
                </a:lnTo>
                <a:lnTo>
                  <a:pt x="10244836" y="10668"/>
                </a:lnTo>
                <a:close/>
              </a:path>
              <a:path w="10692130" h="457834">
                <a:moveTo>
                  <a:pt x="10692003" y="0"/>
                </a:moveTo>
                <a:lnTo>
                  <a:pt x="10274274" y="12"/>
                </a:lnTo>
                <a:lnTo>
                  <a:pt x="10271175" y="711"/>
                </a:lnTo>
                <a:lnTo>
                  <a:pt x="10262940" y="2439"/>
                </a:lnTo>
                <a:lnTo>
                  <a:pt x="10255838" y="4943"/>
                </a:lnTo>
                <a:lnTo>
                  <a:pt x="10249821" y="7947"/>
                </a:lnTo>
                <a:lnTo>
                  <a:pt x="10244836" y="11176"/>
                </a:lnTo>
                <a:lnTo>
                  <a:pt x="10692003" y="11176"/>
                </a:lnTo>
                <a:lnTo>
                  <a:pt x="10692003" y="0"/>
                </a:lnTo>
                <a:close/>
              </a:path>
            </a:pathLst>
          </a:custGeom>
          <a:solidFill>
            <a:srgbClr val="D8DCDB"/>
          </a:solidFill>
        </p:spPr>
        <p:txBody>
          <a:bodyPr wrap="square" lIns="0" tIns="0" rIns="0" bIns="0" rtlCol="0"/>
          <a:lstStyle/>
          <a:p>
            <a:endParaRPr sz="1800" dirty="0"/>
          </a:p>
        </p:txBody>
      </p:sp>
      <p:sp>
        <p:nvSpPr>
          <p:cNvPr id="14" name="Text Placeholder 16"/>
          <p:cNvSpPr>
            <a:spLocks noGrp="1"/>
          </p:cNvSpPr>
          <p:nvPr>
            <p:ph type="body" sz="quarter" idx="14" hasCustomPrompt="1"/>
          </p:nvPr>
        </p:nvSpPr>
        <p:spPr>
          <a:xfrm>
            <a:off x="924114" y="1239739"/>
            <a:ext cx="10053245" cy="325078"/>
          </a:xfrm>
          <a:prstGeom prst="rect">
            <a:avLst/>
          </a:prstGeom>
        </p:spPr>
        <p:txBody>
          <a:bodyPr/>
          <a:lstStyle>
            <a:lvl1pPr marL="0" indent="0" algn="l">
              <a:buNone/>
              <a:defRPr sz="2000">
                <a:solidFill>
                  <a:schemeClr val="bg1"/>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sz="1600" dirty="0"/>
              <a:t>Subheading</a:t>
            </a:r>
            <a:endParaRPr lang="en-US" dirty="0"/>
          </a:p>
        </p:txBody>
      </p:sp>
      <p:sp>
        <p:nvSpPr>
          <p:cNvPr id="17" name="Text Placeholder 16"/>
          <p:cNvSpPr>
            <a:spLocks noGrp="1"/>
          </p:cNvSpPr>
          <p:nvPr>
            <p:ph type="body" sz="quarter" idx="15"/>
          </p:nvPr>
        </p:nvSpPr>
        <p:spPr>
          <a:xfrm>
            <a:off x="924114" y="2101293"/>
            <a:ext cx="11773388" cy="4704468"/>
          </a:xfrm>
          <a:prstGeom prst="rect">
            <a:avLst/>
          </a:prstGeom>
        </p:spPr>
        <p:txBody>
          <a:bodyPr/>
          <a:lstStyle>
            <a:lvl1pPr>
              <a:lnSpc>
                <a:spcPct val="100000"/>
              </a:lnSpc>
              <a:spcBef>
                <a:spcPts val="0"/>
              </a:spcBef>
              <a:spcAft>
                <a:spcPts val="1200"/>
              </a:spcAft>
              <a:buClr>
                <a:srgbClr val="00838F"/>
              </a:buClr>
              <a:defRPr sz="2800"/>
            </a:lvl1pPr>
            <a:lvl2pPr>
              <a:lnSpc>
                <a:spcPct val="100000"/>
              </a:lnSpc>
              <a:spcBef>
                <a:spcPts val="0"/>
              </a:spcBef>
              <a:spcAft>
                <a:spcPts val="1200"/>
              </a:spcAft>
              <a:buClr>
                <a:srgbClr val="00838F"/>
              </a:buClr>
              <a:defRPr sz="2400"/>
            </a:lvl2pPr>
            <a:lvl3pPr>
              <a:lnSpc>
                <a:spcPct val="100000"/>
              </a:lnSpc>
              <a:spcBef>
                <a:spcPts val="0"/>
              </a:spcBef>
              <a:spcAft>
                <a:spcPts val="1200"/>
              </a:spcAft>
              <a:buClr>
                <a:srgbClr val="00838F"/>
              </a:buClr>
              <a:defRPr sz="2000"/>
            </a:lvl3pPr>
            <a:lvl4pPr>
              <a:lnSpc>
                <a:spcPct val="100000"/>
              </a:lnSpc>
              <a:spcBef>
                <a:spcPts val="0"/>
              </a:spcBef>
              <a:spcAft>
                <a:spcPts val="1200"/>
              </a:spcAft>
              <a:buClr>
                <a:srgbClr val="00838F"/>
              </a:buClr>
              <a:defRPr sz="2000"/>
            </a:lvl4pPr>
            <a:lvl5pPr>
              <a:lnSpc>
                <a:spcPct val="100000"/>
              </a:lnSpc>
              <a:spcBef>
                <a:spcPts val="0"/>
              </a:spcBef>
              <a:spcAft>
                <a:spcPts val="1200"/>
              </a:spcAft>
              <a:buClr>
                <a:srgbClr val="00838F"/>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txBox="1">
            <a:spLocks/>
          </p:cNvSpPr>
          <p:nvPr userDrawn="1"/>
        </p:nvSpPr>
        <p:spPr>
          <a:xfrm>
            <a:off x="10397290" y="7193077"/>
            <a:ext cx="3025819" cy="40163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AB505A4-A9BA-BE40-8AEF-76B7F36FACCE}" type="slidenum">
              <a:rPr lang="en-US" sz="1200" smtClean="0"/>
              <a:pPr/>
              <a:t>‹#›</a:t>
            </a:fld>
            <a:endParaRPr lang="en-US" sz="1200" dirty="0"/>
          </a:p>
        </p:txBody>
      </p:sp>
    </p:spTree>
    <p:extLst>
      <p:ext uri="{BB962C8B-B14F-4D97-AF65-F5344CB8AC3E}">
        <p14:creationId xmlns:p14="http://schemas.microsoft.com/office/powerpoint/2010/main" val="277593426"/>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408315" y="1982467"/>
            <a:ext cx="12289186" cy="685800"/>
          </a:xfrm>
          <a:prstGeom prst="rect">
            <a:avLst/>
          </a:prstGeom>
        </p:spPr>
        <p:txBody>
          <a:bodyPr/>
          <a:lstStyle>
            <a:lvl1pPr>
              <a:defRPr sz="3600" b="1">
                <a:solidFill>
                  <a:srgbClr val="495965"/>
                </a:solidFill>
                <a:latin typeface="+mn-lt"/>
              </a:defRPr>
            </a:lvl1pPr>
          </a:lstStyle>
          <a:p>
            <a:r>
              <a:rPr lang="en-US" dirty="0"/>
              <a:t>TITLE</a:t>
            </a:r>
          </a:p>
        </p:txBody>
      </p:sp>
      <p:sp>
        <p:nvSpPr>
          <p:cNvPr id="4" name="object 4"/>
          <p:cNvSpPr/>
          <p:nvPr userDrawn="1"/>
        </p:nvSpPr>
        <p:spPr>
          <a:xfrm>
            <a:off x="0" y="7105650"/>
            <a:ext cx="13444538" cy="457200"/>
          </a:xfrm>
          <a:custGeom>
            <a:avLst/>
            <a:gdLst/>
            <a:ahLst/>
            <a:cxnLst/>
            <a:rect l="l" t="t" r="r" b="b"/>
            <a:pathLst>
              <a:path w="10692130" h="457834">
                <a:moveTo>
                  <a:pt x="10244836" y="10668"/>
                </a:moveTo>
                <a:lnTo>
                  <a:pt x="10243439" y="12141"/>
                </a:lnTo>
                <a:lnTo>
                  <a:pt x="10237355" y="16814"/>
                </a:lnTo>
                <a:lnTo>
                  <a:pt x="10234498" y="21069"/>
                </a:lnTo>
                <a:lnTo>
                  <a:pt x="10100183" y="161632"/>
                </a:lnTo>
                <a:lnTo>
                  <a:pt x="10100183" y="162052"/>
                </a:lnTo>
                <a:lnTo>
                  <a:pt x="10095242" y="167220"/>
                </a:lnTo>
                <a:lnTo>
                  <a:pt x="10086118" y="176282"/>
                </a:lnTo>
                <a:lnTo>
                  <a:pt x="10077024" y="182941"/>
                </a:lnTo>
                <a:lnTo>
                  <a:pt x="10068235" y="187560"/>
                </a:lnTo>
                <a:lnTo>
                  <a:pt x="10060025" y="190500"/>
                </a:lnTo>
                <a:lnTo>
                  <a:pt x="0" y="190500"/>
                </a:lnTo>
                <a:lnTo>
                  <a:pt x="0" y="457200"/>
                </a:lnTo>
                <a:lnTo>
                  <a:pt x="10558907" y="457314"/>
                </a:lnTo>
                <a:lnTo>
                  <a:pt x="10558907" y="457479"/>
                </a:lnTo>
                <a:lnTo>
                  <a:pt x="10692003" y="457479"/>
                </a:lnTo>
                <a:lnTo>
                  <a:pt x="10692003" y="11176"/>
                </a:lnTo>
                <a:lnTo>
                  <a:pt x="10244836" y="11176"/>
                </a:lnTo>
                <a:lnTo>
                  <a:pt x="10244836" y="10668"/>
                </a:lnTo>
                <a:close/>
              </a:path>
              <a:path w="10692130" h="457834">
                <a:moveTo>
                  <a:pt x="10692003" y="0"/>
                </a:moveTo>
                <a:lnTo>
                  <a:pt x="10274274" y="12"/>
                </a:lnTo>
                <a:lnTo>
                  <a:pt x="10271175" y="711"/>
                </a:lnTo>
                <a:lnTo>
                  <a:pt x="10262940" y="2439"/>
                </a:lnTo>
                <a:lnTo>
                  <a:pt x="10255838" y="4943"/>
                </a:lnTo>
                <a:lnTo>
                  <a:pt x="10249821" y="7947"/>
                </a:lnTo>
                <a:lnTo>
                  <a:pt x="10244836" y="11176"/>
                </a:lnTo>
                <a:lnTo>
                  <a:pt x="10692003" y="11176"/>
                </a:lnTo>
                <a:lnTo>
                  <a:pt x="10692003" y="0"/>
                </a:lnTo>
                <a:close/>
              </a:path>
            </a:pathLst>
          </a:custGeom>
          <a:solidFill>
            <a:srgbClr val="D8DCDB"/>
          </a:solidFill>
        </p:spPr>
        <p:txBody>
          <a:bodyPr wrap="square" lIns="0" tIns="0" rIns="0" bIns="0" rtlCol="0"/>
          <a:lstStyle/>
          <a:p>
            <a:endParaRPr sz="1800" dirty="0"/>
          </a:p>
        </p:txBody>
      </p:sp>
      <p:sp>
        <p:nvSpPr>
          <p:cNvPr id="5" name="Text Placeholder 16"/>
          <p:cNvSpPr>
            <a:spLocks noGrp="1"/>
          </p:cNvSpPr>
          <p:nvPr>
            <p:ph type="body" sz="quarter" idx="14" hasCustomPrompt="1"/>
          </p:nvPr>
        </p:nvSpPr>
        <p:spPr>
          <a:xfrm>
            <a:off x="408315" y="2701305"/>
            <a:ext cx="12289186" cy="400522"/>
          </a:xfrm>
          <a:prstGeom prst="rect">
            <a:avLst/>
          </a:prstGeom>
        </p:spPr>
        <p:txBody>
          <a:bodyPr/>
          <a:lstStyle>
            <a:lvl1pPr marL="0" indent="0" algn="l">
              <a:buNone/>
              <a:defRPr sz="2000" b="1">
                <a:solidFill>
                  <a:schemeClr val="bg1">
                    <a:lumMod val="75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sz="1600" dirty="0"/>
              <a:t>Subheading</a:t>
            </a:r>
            <a:endParaRPr lang="en-US" dirty="0"/>
          </a:p>
        </p:txBody>
      </p:sp>
      <p:sp>
        <p:nvSpPr>
          <p:cNvPr id="6" name="Text Placeholder 16"/>
          <p:cNvSpPr>
            <a:spLocks noGrp="1"/>
          </p:cNvSpPr>
          <p:nvPr>
            <p:ph type="body" sz="quarter" idx="15"/>
          </p:nvPr>
        </p:nvSpPr>
        <p:spPr>
          <a:xfrm>
            <a:off x="408315" y="3189255"/>
            <a:ext cx="12289186" cy="3872683"/>
          </a:xfrm>
          <a:prstGeom prst="rect">
            <a:avLst/>
          </a:prstGeom>
        </p:spPr>
        <p:txBody>
          <a:bodyPr/>
          <a:lstStyle>
            <a:lvl1pPr>
              <a:lnSpc>
                <a:spcPct val="100000"/>
              </a:lnSpc>
              <a:spcBef>
                <a:spcPts val="0"/>
              </a:spcBef>
              <a:spcAft>
                <a:spcPts val="1200"/>
              </a:spcAft>
              <a:buClr>
                <a:srgbClr val="00838F"/>
              </a:buClr>
              <a:defRPr sz="2800"/>
            </a:lvl1pPr>
            <a:lvl2pPr>
              <a:lnSpc>
                <a:spcPct val="100000"/>
              </a:lnSpc>
              <a:spcBef>
                <a:spcPts val="0"/>
              </a:spcBef>
              <a:spcAft>
                <a:spcPts val="1200"/>
              </a:spcAft>
              <a:buClr>
                <a:srgbClr val="00838F"/>
              </a:buClr>
              <a:defRPr sz="2400"/>
            </a:lvl2pPr>
            <a:lvl3pPr>
              <a:lnSpc>
                <a:spcPct val="100000"/>
              </a:lnSpc>
              <a:spcBef>
                <a:spcPts val="0"/>
              </a:spcBef>
              <a:spcAft>
                <a:spcPts val="1200"/>
              </a:spcAft>
              <a:buClr>
                <a:srgbClr val="00838F"/>
              </a:buClr>
              <a:defRPr sz="2000"/>
            </a:lvl3pPr>
            <a:lvl4pPr>
              <a:lnSpc>
                <a:spcPct val="100000"/>
              </a:lnSpc>
              <a:spcBef>
                <a:spcPts val="0"/>
              </a:spcBef>
              <a:spcAft>
                <a:spcPts val="1200"/>
              </a:spcAft>
              <a:buClr>
                <a:srgbClr val="00838F"/>
              </a:buClr>
              <a:defRPr sz="2000"/>
            </a:lvl4pPr>
            <a:lvl5pPr>
              <a:lnSpc>
                <a:spcPct val="100000"/>
              </a:lnSpc>
              <a:spcBef>
                <a:spcPts val="0"/>
              </a:spcBef>
              <a:spcAft>
                <a:spcPts val="1200"/>
              </a:spcAft>
              <a:buClr>
                <a:srgbClr val="00838F"/>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txBox="1">
            <a:spLocks/>
          </p:cNvSpPr>
          <p:nvPr userDrawn="1"/>
        </p:nvSpPr>
        <p:spPr>
          <a:xfrm>
            <a:off x="10397290" y="7193077"/>
            <a:ext cx="3025819" cy="40163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AB505A4-A9BA-BE40-8AEF-76B7F36FACCE}" type="slidenum">
              <a:rPr lang="en-US" sz="1200" smtClean="0"/>
              <a:pPr/>
              <a:t>‹#›</a:t>
            </a:fld>
            <a:endParaRPr lang="en-US" sz="1200"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9947"/>
            <a:ext cx="13444538" cy="1889270"/>
          </a:xfrm>
          <a:prstGeom prst="rect">
            <a:avLst/>
          </a:prstGeom>
        </p:spPr>
      </p:pic>
    </p:spTree>
    <p:extLst>
      <p:ext uri="{BB962C8B-B14F-4D97-AF65-F5344CB8AC3E}">
        <p14:creationId xmlns:p14="http://schemas.microsoft.com/office/powerpoint/2010/main" val="754498741"/>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ull Quote">
    <p:spTree>
      <p:nvGrpSpPr>
        <p:cNvPr id="1" name=""/>
        <p:cNvGrpSpPr/>
        <p:nvPr/>
      </p:nvGrpSpPr>
      <p:grpSpPr>
        <a:xfrm>
          <a:off x="0" y="0"/>
          <a:ext cx="0" cy="0"/>
          <a:chOff x="0" y="0"/>
          <a:chExt cx="0" cy="0"/>
        </a:xfrm>
      </p:grpSpPr>
      <p:sp>
        <p:nvSpPr>
          <p:cNvPr id="9" name="Rectangle 8"/>
          <p:cNvSpPr/>
          <p:nvPr userDrawn="1"/>
        </p:nvSpPr>
        <p:spPr>
          <a:xfrm>
            <a:off x="0" y="0"/>
            <a:ext cx="13444538" cy="7562850"/>
          </a:xfrm>
          <a:prstGeom prst="rect">
            <a:avLst/>
          </a:prstGeom>
          <a:solidFill>
            <a:srgbClr val="0083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object 4"/>
          <p:cNvSpPr/>
          <p:nvPr userDrawn="1"/>
        </p:nvSpPr>
        <p:spPr>
          <a:xfrm>
            <a:off x="0" y="7134225"/>
            <a:ext cx="13444538" cy="457200"/>
          </a:xfrm>
          <a:custGeom>
            <a:avLst/>
            <a:gdLst/>
            <a:ahLst/>
            <a:cxnLst/>
            <a:rect l="l" t="t" r="r" b="b"/>
            <a:pathLst>
              <a:path w="10692130" h="457834">
                <a:moveTo>
                  <a:pt x="10244836" y="10668"/>
                </a:moveTo>
                <a:lnTo>
                  <a:pt x="10243439" y="12141"/>
                </a:lnTo>
                <a:lnTo>
                  <a:pt x="10237355" y="16814"/>
                </a:lnTo>
                <a:lnTo>
                  <a:pt x="10234498" y="21069"/>
                </a:lnTo>
                <a:lnTo>
                  <a:pt x="10100183" y="161632"/>
                </a:lnTo>
                <a:lnTo>
                  <a:pt x="10100183" y="162052"/>
                </a:lnTo>
                <a:lnTo>
                  <a:pt x="10095242" y="167220"/>
                </a:lnTo>
                <a:lnTo>
                  <a:pt x="10086118" y="176282"/>
                </a:lnTo>
                <a:lnTo>
                  <a:pt x="10077024" y="182941"/>
                </a:lnTo>
                <a:lnTo>
                  <a:pt x="10068235" y="187560"/>
                </a:lnTo>
                <a:lnTo>
                  <a:pt x="10060025" y="190500"/>
                </a:lnTo>
                <a:lnTo>
                  <a:pt x="0" y="190500"/>
                </a:lnTo>
                <a:lnTo>
                  <a:pt x="0" y="457200"/>
                </a:lnTo>
                <a:lnTo>
                  <a:pt x="10558907" y="457314"/>
                </a:lnTo>
                <a:lnTo>
                  <a:pt x="10558907" y="457479"/>
                </a:lnTo>
                <a:lnTo>
                  <a:pt x="10692003" y="457479"/>
                </a:lnTo>
                <a:lnTo>
                  <a:pt x="10692003" y="11176"/>
                </a:lnTo>
                <a:lnTo>
                  <a:pt x="10244836" y="11176"/>
                </a:lnTo>
                <a:lnTo>
                  <a:pt x="10244836" y="10668"/>
                </a:lnTo>
                <a:close/>
              </a:path>
              <a:path w="10692130" h="457834">
                <a:moveTo>
                  <a:pt x="10692003" y="0"/>
                </a:moveTo>
                <a:lnTo>
                  <a:pt x="10274274" y="12"/>
                </a:lnTo>
                <a:lnTo>
                  <a:pt x="10271175" y="711"/>
                </a:lnTo>
                <a:lnTo>
                  <a:pt x="10262940" y="2439"/>
                </a:lnTo>
                <a:lnTo>
                  <a:pt x="10255838" y="4943"/>
                </a:lnTo>
                <a:lnTo>
                  <a:pt x="10249821" y="7947"/>
                </a:lnTo>
                <a:lnTo>
                  <a:pt x="10244836" y="11176"/>
                </a:lnTo>
                <a:lnTo>
                  <a:pt x="10692003" y="11176"/>
                </a:lnTo>
                <a:lnTo>
                  <a:pt x="10692003" y="0"/>
                </a:lnTo>
                <a:close/>
              </a:path>
            </a:pathLst>
          </a:custGeom>
          <a:solidFill>
            <a:srgbClr val="D8DCDB"/>
          </a:solidFill>
        </p:spPr>
        <p:txBody>
          <a:bodyPr wrap="square" lIns="0" tIns="0" rIns="0" bIns="0" rtlCol="0"/>
          <a:lstStyle/>
          <a:p>
            <a:endParaRPr sz="1800" dirty="0"/>
          </a:p>
        </p:txBody>
      </p:sp>
      <p:sp>
        <p:nvSpPr>
          <p:cNvPr id="7" name="object 3"/>
          <p:cNvSpPr/>
          <p:nvPr userDrawn="1"/>
        </p:nvSpPr>
        <p:spPr>
          <a:xfrm>
            <a:off x="580849" y="1421889"/>
            <a:ext cx="12293290" cy="3607435"/>
          </a:xfrm>
          <a:custGeom>
            <a:avLst/>
            <a:gdLst/>
            <a:ahLst/>
            <a:cxnLst/>
            <a:rect l="l" t="t" r="r" b="b"/>
            <a:pathLst>
              <a:path w="9777730" h="3607435">
                <a:moveTo>
                  <a:pt x="9683534" y="0"/>
                </a:moveTo>
                <a:lnTo>
                  <a:pt x="90982" y="0"/>
                </a:lnTo>
                <a:lnTo>
                  <a:pt x="38383" y="10146"/>
                </a:lnTo>
                <a:lnTo>
                  <a:pt x="11372" y="32467"/>
                </a:lnTo>
                <a:lnTo>
                  <a:pt x="1421" y="54788"/>
                </a:lnTo>
                <a:lnTo>
                  <a:pt x="0" y="64935"/>
                </a:lnTo>
                <a:lnTo>
                  <a:pt x="0" y="479742"/>
                </a:lnTo>
                <a:lnTo>
                  <a:pt x="1219" y="485813"/>
                </a:lnTo>
                <a:lnTo>
                  <a:pt x="3086" y="491350"/>
                </a:lnTo>
                <a:lnTo>
                  <a:pt x="3086" y="3549332"/>
                </a:lnTo>
                <a:lnTo>
                  <a:pt x="4387" y="3582856"/>
                </a:lnTo>
                <a:lnTo>
                  <a:pt x="13500" y="3600072"/>
                </a:lnTo>
                <a:lnTo>
                  <a:pt x="38233" y="3606414"/>
                </a:lnTo>
                <a:lnTo>
                  <a:pt x="86398" y="3607320"/>
                </a:lnTo>
                <a:lnTo>
                  <a:pt x="6456895" y="3607282"/>
                </a:lnTo>
                <a:lnTo>
                  <a:pt x="6523431" y="3595092"/>
                </a:lnTo>
                <a:lnTo>
                  <a:pt x="6562231" y="3579652"/>
                </a:lnTo>
                <a:lnTo>
                  <a:pt x="6592112" y="3559682"/>
                </a:lnTo>
                <a:lnTo>
                  <a:pt x="7550137" y="2892818"/>
                </a:lnTo>
                <a:lnTo>
                  <a:pt x="7591311" y="2866848"/>
                </a:lnTo>
                <a:lnTo>
                  <a:pt x="7631774" y="2849957"/>
                </a:lnTo>
                <a:lnTo>
                  <a:pt x="7669325" y="2840260"/>
                </a:lnTo>
                <a:lnTo>
                  <a:pt x="7701762" y="2835871"/>
                </a:lnTo>
                <a:lnTo>
                  <a:pt x="9694291" y="2835871"/>
                </a:lnTo>
                <a:lnTo>
                  <a:pt x="9742455" y="2834965"/>
                </a:lnTo>
                <a:lnTo>
                  <a:pt x="9767189" y="2828623"/>
                </a:lnTo>
                <a:lnTo>
                  <a:pt x="9776301" y="2811408"/>
                </a:lnTo>
                <a:lnTo>
                  <a:pt x="9777603" y="2777883"/>
                </a:lnTo>
                <a:lnTo>
                  <a:pt x="9777603" y="93065"/>
                </a:lnTo>
                <a:lnTo>
                  <a:pt x="9774529" y="93065"/>
                </a:lnTo>
                <a:lnTo>
                  <a:pt x="9774529" y="64935"/>
                </a:lnTo>
                <a:lnTo>
                  <a:pt x="9760311" y="27394"/>
                </a:lnTo>
                <a:lnTo>
                  <a:pt x="9729031" y="8116"/>
                </a:lnTo>
                <a:lnTo>
                  <a:pt x="9697752" y="1014"/>
                </a:lnTo>
                <a:lnTo>
                  <a:pt x="9683534" y="0"/>
                </a:lnTo>
                <a:close/>
              </a:path>
            </a:pathLst>
          </a:custGeom>
          <a:solidFill>
            <a:srgbClr val="FFFFFF"/>
          </a:solidFill>
        </p:spPr>
        <p:txBody>
          <a:bodyPr wrap="square" lIns="0" tIns="0" rIns="0" bIns="0" rtlCol="0"/>
          <a:lstStyle/>
          <a:p>
            <a:endParaRPr sz="1800" dirty="0"/>
          </a:p>
        </p:txBody>
      </p:sp>
      <p:sp>
        <p:nvSpPr>
          <p:cNvPr id="14" name="Text Placeholder 13"/>
          <p:cNvSpPr>
            <a:spLocks noGrp="1"/>
          </p:cNvSpPr>
          <p:nvPr>
            <p:ph type="body" sz="quarter" idx="13" hasCustomPrompt="1"/>
          </p:nvPr>
        </p:nvSpPr>
        <p:spPr>
          <a:xfrm>
            <a:off x="878206" y="1647825"/>
            <a:ext cx="11688126" cy="3124200"/>
          </a:xfrm>
          <a:prstGeom prst="rect">
            <a:avLst/>
          </a:prstGeom>
        </p:spPr>
        <p:txBody>
          <a:bodyPr/>
          <a:lstStyle>
            <a:lvl1pPr>
              <a:defRPr b="1" baseline="0">
                <a:solidFill>
                  <a:schemeClr val="tx2"/>
                </a:solidFill>
              </a:defRPr>
            </a:lvl1pPr>
            <a:lvl2pPr>
              <a:defRPr b="1"/>
            </a:lvl2pPr>
            <a:lvl3pPr>
              <a:defRPr b="1"/>
            </a:lvl3pPr>
            <a:lvl4pPr>
              <a:defRPr b="1"/>
            </a:lvl4pPr>
            <a:lvl5pPr>
              <a:defRPr b="1"/>
            </a:lvl5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“INSERT A PULL QUOTE FOR PRESENTATION HERE”</a:t>
            </a:r>
          </a:p>
        </p:txBody>
      </p:sp>
      <p:sp>
        <p:nvSpPr>
          <p:cNvPr id="10" name="Slide Number Placeholder 5"/>
          <p:cNvSpPr txBox="1">
            <a:spLocks/>
          </p:cNvSpPr>
          <p:nvPr userDrawn="1"/>
        </p:nvSpPr>
        <p:spPr>
          <a:xfrm>
            <a:off x="10397290" y="7193077"/>
            <a:ext cx="3025819" cy="40163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AB505A4-A9BA-BE40-8AEF-76B7F36FACCE}" type="slidenum">
              <a:rPr lang="en-US" sz="1200" smtClean="0"/>
              <a:pPr/>
              <a:t>‹#›</a:t>
            </a:fld>
            <a:endParaRPr lang="en-US" sz="1200" dirty="0"/>
          </a:p>
        </p:txBody>
      </p:sp>
      <p:sp>
        <p:nvSpPr>
          <p:cNvPr id="11" name="TextBox 10"/>
          <p:cNvSpPr txBox="1"/>
          <p:nvPr userDrawn="1"/>
        </p:nvSpPr>
        <p:spPr>
          <a:xfrm>
            <a:off x="-93215" y="1309816"/>
            <a:ext cx="184731" cy="369332"/>
          </a:xfrm>
          <a:prstGeom prst="rect">
            <a:avLst/>
          </a:prstGeom>
          <a:noFill/>
        </p:spPr>
        <p:txBody>
          <a:bodyPr wrap="none" rtlCol="0">
            <a:spAutoFit/>
          </a:bodyPr>
          <a:lstStyle/>
          <a:p>
            <a:endParaRPr lang="en-US" sz="1800" dirty="0"/>
          </a:p>
        </p:txBody>
      </p:sp>
    </p:spTree>
    <p:extLst>
      <p:ext uri="{BB962C8B-B14F-4D97-AF65-F5344CB8AC3E}">
        <p14:creationId xmlns:p14="http://schemas.microsoft.com/office/powerpoint/2010/main" val="1178229498"/>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Pull Quote">
    <p:spTree>
      <p:nvGrpSpPr>
        <p:cNvPr id="1" name=""/>
        <p:cNvGrpSpPr/>
        <p:nvPr/>
      </p:nvGrpSpPr>
      <p:grpSpPr>
        <a:xfrm>
          <a:off x="0" y="0"/>
          <a:ext cx="0" cy="0"/>
          <a:chOff x="0" y="0"/>
          <a:chExt cx="0" cy="0"/>
        </a:xfrm>
      </p:grpSpPr>
      <p:sp>
        <p:nvSpPr>
          <p:cNvPr id="8" name="object 4"/>
          <p:cNvSpPr/>
          <p:nvPr userDrawn="1"/>
        </p:nvSpPr>
        <p:spPr>
          <a:xfrm>
            <a:off x="0" y="7105650"/>
            <a:ext cx="13456218" cy="457200"/>
          </a:xfrm>
          <a:custGeom>
            <a:avLst/>
            <a:gdLst/>
            <a:ahLst/>
            <a:cxnLst/>
            <a:rect l="l" t="t" r="r" b="b"/>
            <a:pathLst>
              <a:path w="10692130" h="457834">
                <a:moveTo>
                  <a:pt x="10244836" y="10668"/>
                </a:moveTo>
                <a:lnTo>
                  <a:pt x="10243439" y="12141"/>
                </a:lnTo>
                <a:lnTo>
                  <a:pt x="10237355" y="16814"/>
                </a:lnTo>
                <a:lnTo>
                  <a:pt x="10234498" y="21069"/>
                </a:lnTo>
                <a:lnTo>
                  <a:pt x="10100183" y="161632"/>
                </a:lnTo>
                <a:lnTo>
                  <a:pt x="10100183" y="162052"/>
                </a:lnTo>
                <a:lnTo>
                  <a:pt x="10095242" y="167220"/>
                </a:lnTo>
                <a:lnTo>
                  <a:pt x="10086118" y="176282"/>
                </a:lnTo>
                <a:lnTo>
                  <a:pt x="10077024" y="182941"/>
                </a:lnTo>
                <a:lnTo>
                  <a:pt x="10068235" y="187560"/>
                </a:lnTo>
                <a:lnTo>
                  <a:pt x="10060025" y="190500"/>
                </a:lnTo>
                <a:lnTo>
                  <a:pt x="0" y="190500"/>
                </a:lnTo>
                <a:lnTo>
                  <a:pt x="0" y="457200"/>
                </a:lnTo>
                <a:lnTo>
                  <a:pt x="10558907" y="457314"/>
                </a:lnTo>
                <a:lnTo>
                  <a:pt x="10558907" y="457479"/>
                </a:lnTo>
                <a:lnTo>
                  <a:pt x="10692003" y="457479"/>
                </a:lnTo>
                <a:lnTo>
                  <a:pt x="10692003" y="11176"/>
                </a:lnTo>
                <a:lnTo>
                  <a:pt x="10244836" y="11176"/>
                </a:lnTo>
                <a:lnTo>
                  <a:pt x="10244836" y="10668"/>
                </a:lnTo>
                <a:close/>
              </a:path>
              <a:path w="10692130" h="457834">
                <a:moveTo>
                  <a:pt x="10692003" y="0"/>
                </a:moveTo>
                <a:lnTo>
                  <a:pt x="10274274" y="12"/>
                </a:lnTo>
                <a:lnTo>
                  <a:pt x="10271175" y="711"/>
                </a:lnTo>
                <a:lnTo>
                  <a:pt x="10262940" y="2439"/>
                </a:lnTo>
                <a:lnTo>
                  <a:pt x="10255838" y="4943"/>
                </a:lnTo>
                <a:lnTo>
                  <a:pt x="10249821" y="7947"/>
                </a:lnTo>
                <a:lnTo>
                  <a:pt x="10244836" y="11176"/>
                </a:lnTo>
                <a:lnTo>
                  <a:pt x="10692003" y="11176"/>
                </a:lnTo>
                <a:lnTo>
                  <a:pt x="10692003" y="0"/>
                </a:lnTo>
                <a:close/>
              </a:path>
            </a:pathLst>
          </a:custGeom>
          <a:solidFill>
            <a:srgbClr val="D8DCDB"/>
          </a:solidFill>
        </p:spPr>
        <p:txBody>
          <a:bodyPr wrap="square" lIns="0" tIns="0" rIns="0" bIns="0" rtlCol="0"/>
          <a:lstStyle/>
          <a:p>
            <a:endParaRPr sz="1800" dirty="0"/>
          </a:p>
        </p:txBody>
      </p:sp>
      <p:sp>
        <p:nvSpPr>
          <p:cNvPr id="12" name="Text Placeholder 16"/>
          <p:cNvSpPr>
            <a:spLocks noGrp="1"/>
          </p:cNvSpPr>
          <p:nvPr>
            <p:ph type="body" sz="quarter" idx="14" hasCustomPrompt="1"/>
          </p:nvPr>
        </p:nvSpPr>
        <p:spPr>
          <a:xfrm>
            <a:off x="924114" y="1261839"/>
            <a:ext cx="11596313" cy="287338"/>
          </a:xfrm>
          <a:prstGeom prst="rect">
            <a:avLst/>
          </a:prstGeom>
        </p:spPr>
        <p:txBody>
          <a:bodyPr/>
          <a:lstStyle>
            <a:lvl1pPr marL="0" indent="0" algn="l">
              <a:buNone/>
              <a:defRPr sz="2000">
                <a:solidFill>
                  <a:srgbClr val="495965"/>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sz="1600" dirty="0"/>
              <a:t>Subheading</a:t>
            </a:r>
            <a:endParaRPr lang="en-US" dirty="0"/>
          </a:p>
        </p:txBody>
      </p:sp>
      <p:sp>
        <p:nvSpPr>
          <p:cNvPr id="13" name="Text Placeholder 16"/>
          <p:cNvSpPr>
            <a:spLocks noGrp="1"/>
          </p:cNvSpPr>
          <p:nvPr>
            <p:ph type="body" sz="quarter" idx="15"/>
          </p:nvPr>
        </p:nvSpPr>
        <p:spPr>
          <a:xfrm>
            <a:off x="924114" y="1765201"/>
            <a:ext cx="11596313" cy="5112568"/>
          </a:xfrm>
          <a:prstGeom prst="rect">
            <a:avLst/>
          </a:prstGeom>
        </p:spPr>
        <p:txBody>
          <a:bodyPr/>
          <a:lstStyle>
            <a:lvl1pPr>
              <a:lnSpc>
                <a:spcPct val="100000"/>
              </a:lnSpc>
              <a:spcBef>
                <a:spcPts val="0"/>
              </a:spcBef>
              <a:spcAft>
                <a:spcPts val="1200"/>
              </a:spcAft>
              <a:buClr>
                <a:srgbClr val="00838F"/>
              </a:buClr>
              <a:defRPr sz="2800"/>
            </a:lvl1pPr>
            <a:lvl2pPr>
              <a:lnSpc>
                <a:spcPct val="100000"/>
              </a:lnSpc>
              <a:spcBef>
                <a:spcPts val="0"/>
              </a:spcBef>
              <a:spcAft>
                <a:spcPts val="1200"/>
              </a:spcAft>
              <a:buClr>
                <a:srgbClr val="00838F"/>
              </a:buClr>
              <a:defRPr sz="2400"/>
            </a:lvl2pPr>
            <a:lvl3pPr>
              <a:lnSpc>
                <a:spcPct val="100000"/>
              </a:lnSpc>
              <a:spcBef>
                <a:spcPts val="0"/>
              </a:spcBef>
              <a:spcAft>
                <a:spcPts val="1200"/>
              </a:spcAft>
              <a:buClr>
                <a:srgbClr val="00838F"/>
              </a:buClr>
              <a:defRPr sz="2000"/>
            </a:lvl3pPr>
            <a:lvl4pPr>
              <a:lnSpc>
                <a:spcPct val="100000"/>
              </a:lnSpc>
              <a:spcBef>
                <a:spcPts val="0"/>
              </a:spcBef>
              <a:spcAft>
                <a:spcPts val="1200"/>
              </a:spcAft>
              <a:buClr>
                <a:srgbClr val="00838F"/>
              </a:buClr>
              <a:defRPr sz="2000"/>
            </a:lvl4pPr>
            <a:lvl5pPr>
              <a:lnSpc>
                <a:spcPct val="100000"/>
              </a:lnSpc>
              <a:spcBef>
                <a:spcPts val="0"/>
              </a:spcBef>
              <a:spcAft>
                <a:spcPts val="1200"/>
              </a:spcAft>
              <a:buClr>
                <a:srgbClr val="00838F"/>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Slide Number Placeholder 5"/>
          <p:cNvSpPr txBox="1">
            <a:spLocks/>
          </p:cNvSpPr>
          <p:nvPr userDrawn="1"/>
        </p:nvSpPr>
        <p:spPr>
          <a:xfrm>
            <a:off x="10397290" y="7193077"/>
            <a:ext cx="3025819" cy="40163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AB505A4-A9BA-BE40-8AEF-76B7F36FACCE}" type="slidenum">
              <a:rPr lang="en-US" sz="1200" smtClean="0"/>
              <a:pPr/>
              <a:t>‹#›</a:t>
            </a:fld>
            <a:endParaRPr lang="en-US" sz="1200" dirty="0"/>
          </a:p>
        </p:txBody>
      </p:sp>
      <p:pic>
        <p:nvPicPr>
          <p:cNvPr id="16" name="Picture 15"/>
          <p:cNvPicPr/>
          <p:nvPr userDrawn="1"/>
        </p:nvPicPr>
        <p:blipFill>
          <a:blip r:embed="rId2">
            <a:clrChange>
              <a:clrFrom>
                <a:srgbClr val="FFFFFF"/>
              </a:clrFrom>
              <a:clrTo>
                <a:srgbClr val="FFFFFF">
                  <a:alpha val="0"/>
                </a:srgbClr>
              </a:clrTo>
            </a:clrChange>
            <a:duotone>
              <a:prstClr val="black"/>
              <a:srgbClr val="00838F">
                <a:tint val="45000"/>
                <a:satMod val="400000"/>
              </a:srgbClr>
            </a:duotone>
            <a:extLst>
              <a:ext uri="{28A0092B-C50C-407E-A947-70E740481C1C}">
                <a14:useLocalDpi xmlns:a14="http://schemas.microsoft.com/office/drawing/2010/main" val="0"/>
              </a:ext>
            </a:extLst>
          </a:blip>
          <a:stretch>
            <a:fillRect/>
          </a:stretch>
        </p:blipFill>
        <p:spPr>
          <a:xfrm>
            <a:off x="-11680" y="0"/>
            <a:ext cx="13434788" cy="655320"/>
          </a:xfrm>
          <a:prstGeom prst="rect">
            <a:avLst/>
          </a:prstGeom>
        </p:spPr>
      </p:pic>
      <p:sp>
        <p:nvSpPr>
          <p:cNvPr id="17" name="Title 1"/>
          <p:cNvSpPr>
            <a:spLocks noGrp="1"/>
          </p:cNvSpPr>
          <p:nvPr>
            <p:ph type="title" hasCustomPrompt="1"/>
          </p:nvPr>
        </p:nvSpPr>
        <p:spPr>
          <a:xfrm>
            <a:off x="924114" y="558577"/>
            <a:ext cx="11596313" cy="685800"/>
          </a:xfrm>
          <a:prstGeom prst="rect">
            <a:avLst/>
          </a:prstGeom>
        </p:spPr>
        <p:txBody>
          <a:bodyPr/>
          <a:lstStyle>
            <a:lvl1pPr>
              <a:defRPr sz="3600" b="1">
                <a:solidFill>
                  <a:srgbClr val="495965"/>
                </a:solidFill>
                <a:latin typeface="+mn-lt"/>
              </a:defRPr>
            </a:lvl1pPr>
          </a:lstStyle>
          <a:p>
            <a:r>
              <a:rPr lang="en-US" dirty="0"/>
              <a:t>TITLE</a:t>
            </a:r>
          </a:p>
        </p:txBody>
      </p:sp>
    </p:spTree>
    <p:extLst>
      <p:ext uri="{BB962C8B-B14F-4D97-AF65-F5344CB8AC3E}">
        <p14:creationId xmlns:p14="http://schemas.microsoft.com/office/powerpoint/2010/main" val="633948311"/>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8002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81" r:id="rId3"/>
    <p:sldLayoutId id="2147483684" r:id="rId4"/>
    <p:sldLayoutId id="2147483682" r:id="rId5"/>
    <p:sldLayoutId id="2147483683" r:id="rId6"/>
  </p:sldLayoutIdLst>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4a"/><Relationship Id="rId1" Type="http://schemas.openxmlformats.org/officeDocument/2006/relationships/audio" Target="NULL" TargetMode="External"/><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1.m4a"/><Relationship Id="rId7" Type="http://schemas.openxmlformats.org/officeDocument/2006/relationships/image" Target="../media/image20.emf"/><Relationship Id="rId2" Type="http://schemas.openxmlformats.org/officeDocument/2006/relationships/audio" Target="NULL" TargetMode="Externa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10.xml"/><Relationship Id="rId4"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image" Target="../media/image21.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image" Target="../media/image2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6.png"/><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image" Target="../media/image24.jpg"/><Relationship Id="rId5" Type="http://schemas.openxmlformats.org/officeDocument/2006/relationships/image" Target="../media/image2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2.m4a"/><Relationship Id="rId1" Type="http://schemas.openxmlformats.org/officeDocument/2006/relationships/audio" Target="NULL" TargetMode="External"/><Relationship Id="rId6" Type="http://schemas.openxmlformats.org/officeDocument/2006/relationships/image" Target="../media/image26.png"/><Relationship Id="rId5" Type="http://schemas.openxmlformats.org/officeDocument/2006/relationships/image" Target="../media/image6.pn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6.png"/><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6.png"/><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3.xml"/><Relationship Id="rId7" Type="http://schemas.openxmlformats.org/officeDocument/2006/relationships/image" Target="../media/image17.png"/><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6.png"/><Relationship Id="rId4" Type="http://schemas.openxmlformats.org/officeDocument/2006/relationships/notesSlide" Target="../notesSlides/notesSlide8.xml"/><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1.m4a"/><Relationship Id="rId1" Type="http://schemas.openxmlformats.org/officeDocument/2006/relationships/audio" Target="NULL" TargetMode="External"/><Relationship Id="rId5" Type="http://schemas.openxmlformats.org/officeDocument/2006/relationships/image" Target="../media/image6.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pPr marL="0" indent="0">
              <a:buNone/>
            </a:pPr>
            <a:r>
              <a:rPr lang="en-US" dirty="0"/>
              <a:t>AUSTRALIA’S CONTRIBUTIONS TO INTERNATIONAL CLIMATE ACTION</a:t>
            </a:r>
          </a:p>
          <a:p>
            <a:pPr marL="0" indent="0">
              <a:buNone/>
            </a:pPr>
            <a:r>
              <a:rPr lang="en-US" sz="2000" dirty="0"/>
              <a:t>INTERNATIONAL CLIMATE ENGAGEMENT</a:t>
            </a:r>
          </a:p>
          <a:p>
            <a:pPr marL="0" indent="0">
              <a:buNone/>
            </a:pPr>
            <a:endParaRPr lang="en-US" dirty="0"/>
          </a:p>
        </p:txBody>
      </p:sp>
      <p:pic>
        <p:nvPicPr>
          <p:cNvPr id="3" name="Climate, Peter Onorato, International Engagement, Internal Intranet version, July 2020.m4a" descr="Climate, Peter Onorato, International Engagement, Internal Intranet version, July 2020.m4a">
            <a:hlinkClick r:id="" action="ppaction://media"/>
            <a:extLst>
              <a:ext uri="{FF2B5EF4-FFF2-40B4-BE49-F238E27FC236}">
                <a16:creationId xmlns:a16="http://schemas.microsoft.com/office/drawing/2014/main" id="{1389110C-F3B4-5448-BCD4-289E26F6D7DA}"/>
              </a:ext>
            </a:extLst>
          </p:cNvPr>
          <p:cNvPicPr>
            <a:picLocks noChangeAspect="1"/>
          </p:cNvPicPr>
          <p:nvPr>
            <a:audioFile r:link="rId1"/>
            <p:extLst>
              <p:ext uri="{DAA4B4D4-6D71-4841-9C94-3DE7FCFB9230}">
                <p14:media xmlns:p14="http://schemas.microsoft.com/office/powerpoint/2010/main" r:embed="rId2">
                  <p14:trim end="775107.6675"/>
                </p14:media>
              </p:ext>
            </p:extLst>
          </p:nvPr>
        </p:nvPicPr>
        <p:blipFill>
          <a:blip r:embed="rId5"/>
          <a:stretch>
            <a:fillRect/>
          </a:stretch>
        </p:blipFill>
        <p:spPr>
          <a:xfrm>
            <a:off x="12482909" y="6661745"/>
            <a:ext cx="812800" cy="812800"/>
          </a:xfrm>
          <a:prstGeom prst="rect">
            <a:avLst/>
          </a:prstGeom>
        </p:spPr>
      </p:pic>
    </p:spTree>
    <p:extLst>
      <p:ext uri="{BB962C8B-B14F-4D97-AF65-F5344CB8AC3E}">
        <p14:creationId xmlns:p14="http://schemas.microsoft.com/office/powerpoint/2010/main" val="11331876"/>
      </p:ext>
    </p:extLst>
  </p:cSld>
  <p:clrMapOvr>
    <a:masterClrMapping/>
  </p:clrMapOvr>
  <mc:AlternateContent xmlns:mc="http://schemas.openxmlformats.org/markup-compatibility/2006">
    <mc:Choice xmlns:p14="http://schemas.microsoft.com/office/powerpoint/2010/main" Requires="p14">
      <p:transition spd="slow" p14:dur="2000" advClick="0" advTm="44500"/>
    </mc:Choice>
    <mc:Fallback>
      <p:transition spd="slow" advClick="0" advTm="44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3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AUSTRALIAN RENEWABLE ENERGY AGENCY</a:t>
            </a:r>
          </a:p>
        </p:txBody>
      </p:sp>
      <p:graphicFrame>
        <p:nvGraphicFramePr>
          <p:cNvPr id="5" name="Object 4"/>
          <p:cNvGraphicFramePr>
            <a:graphicFrameLocks noChangeAspect="1"/>
          </p:cNvGraphicFramePr>
          <p:nvPr>
            <p:extLst>
              <p:ext uri="{D42A27DB-BD31-4B8C-83A1-F6EECF244321}">
                <p14:modId xmlns:p14="http://schemas.microsoft.com/office/powerpoint/2010/main" val="530282035"/>
              </p:ext>
            </p:extLst>
          </p:nvPr>
        </p:nvGraphicFramePr>
        <p:xfrm>
          <a:off x="1237205" y="1140416"/>
          <a:ext cx="10970128" cy="6169401"/>
        </p:xfrm>
        <a:graphic>
          <a:graphicData uri="http://schemas.openxmlformats.org/presentationml/2006/ole">
            <mc:AlternateContent xmlns:mc="http://schemas.openxmlformats.org/markup-compatibility/2006">
              <mc:Choice xmlns:v="urn:schemas-microsoft-com:vml" Requires="v">
                <p:oleObj spid="_x0000_s1041" name="Acrobat Document" r:id="rId6" imgW="6718074" imgH="3778250" progId="AcroExch.Document.2017">
                  <p:embed/>
                </p:oleObj>
              </mc:Choice>
              <mc:Fallback>
                <p:oleObj name="Acrobat Document" r:id="rId6" imgW="6718074" imgH="3778250" progId="AcroExch.Document.2017">
                  <p:embed/>
                  <p:pic>
                    <p:nvPicPr>
                      <p:cNvPr id="7" name="Object 6"/>
                      <p:cNvPicPr/>
                      <p:nvPr/>
                    </p:nvPicPr>
                    <p:blipFill>
                      <a:blip r:embed="rId7"/>
                      <a:stretch>
                        <a:fillRect/>
                      </a:stretch>
                    </p:blipFill>
                    <p:spPr>
                      <a:xfrm>
                        <a:off x="1237205" y="1140416"/>
                        <a:ext cx="10970128" cy="6169401"/>
                      </a:xfrm>
                      <a:prstGeom prst="rect">
                        <a:avLst/>
                      </a:prstGeom>
                    </p:spPr>
                  </p:pic>
                </p:oleObj>
              </mc:Fallback>
            </mc:AlternateContent>
          </a:graphicData>
        </a:graphic>
      </p:graphicFrame>
      <p:pic>
        <p:nvPicPr>
          <p:cNvPr id="7" name="Climate, Peter Onorato, International Engagement, Internal Intranet version, July 2020.m4a" descr="Climate, Peter Onorato, International Engagement, Internal Intranet version, July 2020.m4a">
            <a:hlinkClick r:id="" action="ppaction://media"/>
            <a:extLst>
              <a:ext uri="{FF2B5EF4-FFF2-40B4-BE49-F238E27FC236}">
                <a16:creationId xmlns:a16="http://schemas.microsoft.com/office/drawing/2014/main" id="{D6C4AE16-A6B0-1544-829E-7ED3DE9C0ACC}"/>
              </a:ext>
            </a:extLst>
          </p:cNvPr>
          <p:cNvPicPr>
            <a:picLocks noChangeAspect="1"/>
          </p:cNvPicPr>
          <p:nvPr>
            <a:audioFile r:link="rId2"/>
            <p:extLst>
              <p:ext uri="{DAA4B4D4-6D71-4841-9C94-3DE7FCFB9230}">
                <p14:media xmlns:p14="http://schemas.microsoft.com/office/powerpoint/2010/main" r:embed="rId3">
                  <p14:trim st="247279.9597" end="541565.1324999999"/>
                </p14:media>
              </p:ext>
            </p:extLst>
          </p:nvPr>
        </p:nvPicPr>
        <p:blipFill>
          <a:blip r:embed="rId8"/>
          <a:stretch>
            <a:fillRect/>
          </a:stretch>
        </p:blipFill>
        <p:spPr>
          <a:xfrm>
            <a:off x="12949946" y="6661745"/>
            <a:ext cx="397059" cy="397059"/>
          </a:xfrm>
          <a:prstGeom prst="rect">
            <a:avLst/>
          </a:prstGeom>
        </p:spPr>
      </p:pic>
    </p:spTree>
    <p:extLst>
      <p:ext uri="{BB962C8B-B14F-4D97-AF65-F5344CB8AC3E}">
        <p14:creationId xmlns:p14="http://schemas.microsoft.com/office/powerpoint/2010/main" val="73121033"/>
      </p:ext>
    </p:extLst>
  </p:cSld>
  <p:clrMapOvr>
    <a:masterClrMapping/>
  </p:clrMapOvr>
  <mc:AlternateContent xmlns:mc="http://schemas.openxmlformats.org/markup-compatibility/2006">
    <mc:Choice xmlns:p14="http://schemas.microsoft.com/office/powerpoint/2010/main" Requires="p14">
      <p:transition spd="slow" p14:dur="2000" advClick="0" advTm="30750"/>
    </mc:Choice>
    <mc:Fallback>
      <p:transition spd="slow" advClick="0" advTm="307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59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581" y="613073"/>
            <a:ext cx="10766707" cy="685800"/>
          </a:xfrm>
        </p:spPr>
        <p:txBody>
          <a:bodyPr/>
          <a:lstStyle/>
          <a:p>
            <a:r>
              <a:rPr lang="en-AU" sz="2800" dirty="0"/>
              <a:t>AUSTRALIAN CENTRE FOR INTERNATIONAL AGRICULTURAL RESEARCH</a:t>
            </a:r>
          </a:p>
        </p:txBody>
      </p:sp>
      <p:sp>
        <p:nvSpPr>
          <p:cNvPr id="4" name="Text Placeholder 3"/>
          <p:cNvSpPr>
            <a:spLocks noGrp="1"/>
          </p:cNvSpPr>
          <p:nvPr>
            <p:ph type="body" sz="quarter" idx="15"/>
          </p:nvPr>
        </p:nvSpPr>
        <p:spPr>
          <a:xfrm>
            <a:off x="529581" y="2139324"/>
            <a:ext cx="5547024" cy="2616236"/>
          </a:xfrm>
        </p:spPr>
        <p:txBody>
          <a:bodyPr/>
          <a:lstStyle/>
          <a:p>
            <a:pPr marL="0" indent="0">
              <a:buNone/>
            </a:pPr>
            <a:r>
              <a:rPr lang="en-AU" b="1" dirty="0"/>
              <a:t>Case study: </a:t>
            </a:r>
          </a:p>
          <a:p>
            <a:pPr marL="0" indent="0">
              <a:buNone/>
            </a:pPr>
            <a:r>
              <a:rPr lang="en-AU" dirty="0"/>
              <a:t>Climate-smart landscapes for promoting sustainability of </a:t>
            </a:r>
            <a:br>
              <a:rPr lang="en-AU" dirty="0"/>
            </a:br>
            <a:r>
              <a:rPr lang="en-AU" dirty="0"/>
              <a:t>Pacific Island agricultural systems</a:t>
            </a:r>
          </a:p>
          <a:p>
            <a:pPr marL="0" indent="0">
              <a:buNone/>
            </a:pPr>
            <a:endParaRPr lang="en-AU" dirty="0"/>
          </a:p>
        </p:txBody>
      </p:sp>
      <p:pic>
        <p:nvPicPr>
          <p:cNvPr id="5" name="Picture 2" descr="https://www.aciar.gov.au/sites/default/files/conor_ashleigh_c2014_kiribati_highres-535_01861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82420" y="2075948"/>
            <a:ext cx="6838404" cy="4560452"/>
          </a:xfrm>
          <a:prstGeom prst="rect">
            <a:avLst/>
          </a:prstGeom>
          <a:noFill/>
          <a:extLst>
            <a:ext uri="{909E8E84-426E-40DD-AFC4-6F175D3DCCD1}">
              <a14:hiddenFill xmlns:a14="http://schemas.microsoft.com/office/drawing/2010/main">
                <a:solidFill>
                  <a:srgbClr val="FFFFFF"/>
                </a:solidFill>
              </a14:hiddenFill>
            </a:ext>
          </a:extLst>
        </p:spPr>
      </p:pic>
      <p:pic>
        <p:nvPicPr>
          <p:cNvPr id="7" name="Climate, Peter Onorato, International Engagement, Internal Intranet version, July 2020.m4a" descr="Climate, Peter Onorato, International Engagement, Internal Intranet version, July 2020.m4a">
            <a:hlinkClick r:id="" action="ppaction://media"/>
            <a:extLst>
              <a:ext uri="{FF2B5EF4-FFF2-40B4-BE49-F238E27FC236}">
                <a16:creationId xmlns:a16="http://schemas.microsoft.com/office/drawing/2014/main" id="{47E8DC86-0CEB-7849-8424-720925DDE5B8}"/>
              </a:ext>
            </a:extLst>
          </p:cNvPr>
          <p:cNvPicPr>
            <a:picLocks noChangeAspect="1"/>
          </p:cNvPicPr>
          <p:nvPr>
            <a:audioFile r:link="rId1"/>
            <p:extLst>
              <p:ext uri="{DAA4B4D4-6D71-4841-9C94-3DE7FCFB9230}">
                <p14:media xmlns:p14="http://schemas.microsoft.com/office/powerpoint/2010/main" r:embed="rId2">
                  <p14:trim st="277893.5084" end="507801.2722"/>
                </p14:media>
              </p:ext>
            </p:extLst>
          </p:nvPr>
        </p:nvPicPr>
        <p:blipFill>
          <a:blip r:embed="rId6"/>
          <a:stretch>
            <a:fillRect/>
          </a:stretch>
        </p:blipFill>
        <p:spPr>
          <a:xfrm>
            <a:off x="12949946" y="6661745"/>
            <a:ext cx="397059" cy="397059"/>
          </a:xfrm>
          <a:prstGeom prst="rect">
            <a:avLst/>
          </a:prstGeom>
        </p:spPr>
      </p:pic>
    </p:spTree>
    <p:extLst>
      <p:ext uri="{BB962C8B-B14F-4D97-AF65-F5344CB8AC3E}">
        <p14:creationId xmlns:p14="http://schemas.microsoft.com/office/powerpoint/2010/main" val="2912719323"/>
      </p:ext>
    </p:extLst>
  </p:cSld>
  <p:clrMapOvr>
    <a:masterClrMapping/>
  </p:clrMapOvr>
  <mc:AlternateContent xmlns:mc="http://schemas.openxmlformats.org/markup-compatibility/2006">
    <mc:Choice xmlns:p14="http://schemas.microsoft.com/office/powerpoint/2010/main" Requires="p14">
      <p:transition spd="slow" p14:dur="2000" advClick="0" advTm="33900"/>
    </mc:Choice>
    <mc:Fallback>
      <p:transition spd="slow" advClick="0" advTm="33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74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AUSTRALIAN WATER PARTNERSHIP</a:t>
            </a:r>
          </a:p>
        </p:txBody>
      </p:sp>
      <p:sp>
        <p:nvSpPr>
          <p:cNvPr id="4" name="Text Placeholder 3"/>
          <p:cNvSpPr>
            <a:spLocks noGrp="1"/>
          </p:cNvSpPr>
          <p:nvPr>
            <p:ph type="body" sz="quarter" idx="15"/>
          </p:nvPr>
        </p:nvSpPr>
        <p:spPr>
          <a:xfrm>
            <a:off x="924114" y="2101293"/>
            <a:ext cx="6397659" cy="4704468"/>
          </a:xfrm>
        </p:spPr>
        <p:txBody>
          <a:bodyPr/>
          <a:lstStyle/>
          <a:p>
            <a:pPr marL="0" indent="0">
              <a:buNone/>
            </a:pPr>
            <a:r>
              <a:rPr lang="en-AU" b="1" dirty="0"/>
              <a:t>Case study:</a:t>
            </a:r>
            <a:r>
              <a:rPr lang="en-AU" dirty="0"/>
              <a:t> </a:t>
            </a:r>
          </a:p>
          <a:p>
            <a:pPr marL="0" indent="0">
              <a:buNone/>
            </a:pPr>
            <a:r>
              <a:rPr lang="en-AU" dirty="0"/>
              <a:t>Andhra Pradesh-Australia </a:t>
            </a:r>
            <a:br>
              <a:rPr lang="en-AU" dirty="0"/>
            </a:br>
            <a:r>
              <a:rPr lang="en-AU" dirty="0"/>
              <a:t>Water Sensitive Cities Partnership </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74197" y="1909217"/>
            <a:ext cx="6624736" cy="5176895"/>
          </a:xfrm>
          <a:prstGeom prst="rect">
            <a:avLst/>
          </a:prstGeom>
        </p:spPr>
      </p:pic>
      <p:pic>
        <p:nvPicPr>
          <p:cNvPr id="7" name="Climate, Peter Onorato, International Engagement, Internal Intranet version, July 2020.m4a" descr="Climate, Peter Onorato, International Engagement, Internal Intranet version, July 2020.m4a">
            <a:hlinkClick r:id="" action="ppaction://media"/>
            <a:extLst>
              <a:ext uri="{FF2B5EF4-FFF2-40B4-BE49-F238E27FC236}">
                <a16:creationId xmlns:a16="http://schemas.microsoft.com/office/drawing/2014/main" id="{C65D2F23-0B87-E143-90A5-D9DB2EAE608F}"/>
              </a:ext>
            </a:extLst>
          </p:cNvPr>
          <p:cNvPicPr>
            <a:picLocks noChangeAspect="1"/>
          </p:cNvPicPr>
          <p:nvPr>
            <a:audioFile r:link="rId1"/>
            <p:extLst>
              <p:ext uri="{DAA4B4D4-6D71-4841-9C94-3DE7FCFB9230}">
                <p14:media xmlns:p14="http://schemas.microsoft.com/office/powerpoint/2010/main" r:embed="rId2">
                  <p14:trim st="311601.3442" end="475490.485"/>
                </p14:media>
              </p:ext>
            </p:extLst>
          </p:nvPr>
        </p:nvPicPr>
        <p:blipFill>
          <a:blip r:embed="rId6"/>
          <a:stretch>
            <a:fillRect/>
          </a:stretch>
        </p:blipFill>
        <p:spPr>
          <a:xfrm>
            <a:off x="12949946" y="6661745"/>
            <a:ext cx="397059" cy="397059"/>
          </a:xfrm>
          <a:prstGeom prst="rect">
            <a:avLst/>
          </a:prstGeom>
        </p:spPr>
      </p:pic>
    </p:spTree>
    <p:extLst>
      <p:ext uri="{BB962C8B-B14F-4D97-AF65-F5344CB8AC3E}">
        <p14:creationId xmlns:p14="http://schemas.microsoft.com/office/powerpoint/2010/main" val="3388373557"/>
      </p:ext>
    </p:extLst>
  </p:cSld>
  <p:clrMapOvr>
    <a:masterClrMapping/>
  </p:clrMapOvr>
  <mc:AlternateContent xmlns:mc="http://schemas.openxmlformats.org/markup-compatibility/2006">
    <mc:Choice xmlns:p14="http://schemas.microsoft.com/office/powerpoint/2010/main" Requires="p14">
      <p:transition spd="slow" p14:dur="2000" advClick="0" advTm="32500"/>
    </mc:Choice>
    <mc:Fallback>
      <p:transition spd="slow" advClick="0" advTm="32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34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971" y="575345"/>
            <a:ext cx="10663802" cy="685800"/>
          </a:xfrm>
        </p:spPr>
        <p:txBody>
          <a:bodyPr/>
          <a:lstStyle/>
          <a:p>
            <a:r>
              <a:rPr lang="en-AU" sz="2800" dirty="0"/>
              <a:t>AUSTRALIAN GREENHOUSE GAS EMISSIONS INFORMATION SYSTEM</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98333" y="2049739"/>
            <a:ext cx="5954833" cy="4631537"/>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1589" y="2557289"/>
            <a:ext cx="6565591" cy="3690106"/>
          </a:xfrm>
          <a:prstGeom prst="rect">
            <a:avLst/>
          </a:prstGeom>
        </p:spPr>
      </p:pic>
      <p:pic>
        <p:nvPicPr>
          <p:cNvPr id="8" name="Climate, Peter Onorato, International Engagement, Internal Intranet version, July 2020.m4a" descr="Climate, Peter Onorato, International Engagement, Internal Intranet version, July 2020.m4a">
            <a:hlinkClick r:id="" action="ppaction://media"/>
            <a:extLst>
              <a:ext uri="{FF2B5EF4-FFF2-40B4-BE49-F238E27FC236}">
                <a16:creationId xmlns:a16="http://schemas.microsoft.com/office/drawing/2014/main" id="{EBCDB86A-BA67-2646-BCC7-BFCCAAB8B0B3}"/>
              </a:ext>
            </a:extLst>
          </p:cNvPr>
          <p:cNvPicPr>
            <a:picLocks noChangeAspect="1"/>
          </p:cNvPicPr>
          <p:nvPr>
            <a:audioFile r:link="rId1"/>
            <p:extLst>
              <p:ext uri="{DAA4B4D4-6D71-4841-9C94-3DE7FCFB9230}">
                <p14:media xmlns:p14="http://schemas.microsoft.com/office/powerpoint/2010/main" r:embed="rId2">
                  <p14:trim st="343977.3235" end="398952.3861"/>
                </p14:media>
              </p:ext>
            </p:extLst>
          </p:nvPr>
        </p:nvPicPr>
        <p:blipFill>
          <a:blip r:embed="rId7"/>
          <a:stretch>
            <a:fillRect/>
          </a:stretch>
        </p:blipFill>
        <p:spPr>
          <a:xfrm>
            <a:off x="12949946" y="6661745"/>
            <a:ext cx="397059" cy="397059"/>
          </a:xfrm>
          <a:prstGeom prst="rect">
            <a:avLst/>
          </a:prstGeom>
        </p:spPr>
      </p:pic>
    </p:spTree>
    <p:extLst>
      <p:ext uri="{BB962C8B-B14F-4D97-AF65-F5344CB8AC3E}">
        <p14:creationId xmlns:p14="http://schemas.microsoft.com/office/powerpoint/2010/main" val="3686684462"/>
      </p:ext>
    </p:extLst>
  </p:cSld>
  <p:clrMapOvr>
    <a:masterClrMapping/>
  </p:clrMapOvr>
  <mc:AlternateContent xmlns:mc="http://schemas.openxmlformats.org/markup-compatibility/2006">
    <mc:Choice xmlns:p14="http://schemas.microsoft.com/office/powerpoint/2010/main" Requires="p14">
      <p:transition spd="slow" p14:dur="2000" advClick="0" advTm="76700"/>
    </mc:Choice>
    <mc:Fallback>
      <p:transition spd="slow" advClick="0" advTm="76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51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457574" y="2846449"/>
            <a:ext cx="5544615" cy="2190625"/>
          </a:xfrm>
        </p:spPr>
        <p:txBody>
          <a:bodyPr/>
          <a:lstStyle/>
          <a:p>
            <a:r>
              <a:rPr lang="en-AU" sz="2400" b="1" dirty="0"/>
              <a:t>Case Study – Partnership with Thailand</a:t>
            </a:r>
          </a:p>
          <a:p>
            <a:endParaRPr lang="en-AU" dirty="0"/>
          </a:p>
          <a:p>
            <a:r>
              <a:rPr lang="en-AU" dirty="0"/>
              <a:t>Search YouTube for ‘</a:t>
            </a:r>
            <a:r>
              <a:rPr lang="en-AU" i="1" dirty="0"/>
              <a:t>TGEIS</a:t>
            </a:r>
            <a:r>
              <a:rPr lang="en-AU" dirty="0"/>
              <a:t>’ to watch a short </a:t>
            </a:r>
            <a:br>
              <a:rPr lang="en-AU" dirty="0"/>
            </a:br>
            <a:r>
              <a:rPr lang="en-AU" dirty="0"/>
              <a:t>video on the Thailand Greenhouse Gas </a:t>
            </a:r>
            <a:br>
              <a:rPr lang="en-AU" dirty="0"/>
            </a:br>
            <a:r>
              <a:rPr lang="en-AU" dirty="0"/>
              <a:t>Emissions Inventory System.</a:t>
            </a:r>
          </a:p>
          <a:p>
            <a:r>
              <a:rPr lang="en-AU" dirty="0"/>
              <a:t>Or go to: https//youtu.be/</a:t>
            </a:r>
            <a:r>
              <a:rPr lang="en-AU" dirty="0" err="1"/>
              <a:t>GdFSyYdruoc</a:t>
            </a:r>
            <a:endParaRPr lang="en-AU" dirty="0"/>
          </a:p>
          <a:p>
            <a:endParaRPr lang="en-AU" dirty="0"/>
          </a:p>
          <a:p>
            <a:endParaRPr lang="en-AU" dirty="0"/>
          </a:p>
        </p:txBody>
      </p:sp>
      <p:sp>
        <p:nvSpPr>
          <p:cNvPr id="6" name="Title 1"/>
          <p:cNvSpPr>
            <a:spLocks noGrp="1"/>
          </p:cNvSpPr>
          <p:nvPr>
            <p:ph type="title"/>
          </p:nvPr>
        </p:nvSpPr>
        <p:spPr>
          <a:xfrm>
            <a:off x="810995" y="575345"/>
            <a:ext cx="10663802" cy="685800"/>
          </a:xfrm>
        </p:spPr>
        <p:txBody>
          <a:bodyPr/>
          <a:lstStyle/>
          <a:p>
            <a:r>
              <a:rPr lang="en-AU" sz="2800" dirty="0"/>
              <a:t>AUSTRALIAN GREENHOUSE GAS EMISSIONS INFORMATION SYSTEM</a:t>
            </a:r>
          </a:p>
        </p:txBody>
      </p:sp>
      <p:pic>
        <p:nvPicPr>
          <p:cNvPr id="2" name="Picture 1"/>
          <p:cNvPicPr>
            <a:picLocks noChangeAspect="1"/>
          </p:cNvPicPr>
          <p:nvPr/>
        </p:nvPicPr>
        <p:blipFill rotWithShape="1">
          <a:blip r:embed="rId3"/>
          <a:srcRect l="1610" r="973"/>
          <a:stretch/>
        </p:blipFill>
        <p:spPr>
          <a:xfrm>
            <a:off x="5714157" y="1925537"/>
            <a:ext cx="7012683" cy="4032448"/>
          </a:xfrm>
          <a:prstGeom prst="rect">
            <a:avLst/>
          </a:prstGeom>
          <a:ln w="28575">
            <a:solidFill>
              <a:schemeClr val="bg1"/>
            </a:solidFill>
          </a:ln>
        </p:spPr>
      </p:pic>
    </p:spTree>
    <p:extLst>
      <p:ext uri="{BB962C8B-B14F-4D97-AF65-F5344CB8AC3E}">
        <p14:creationId xmlns:p14="http://schemas.microsoft.com/office/powerpoint/2010/main" val="2124107246"/>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limate, Peter Onorato, International Engagement, External Internet version, AUDIOJuly 2020.m4a" descr="Climate, Peter Onorato, International Engagement, External Internet version, AUDIOJuly 2020.m4a">
            <a:hlinkClick r:id="" action="ppaction://media"/>
            <a:extLst>
              <a:ext uri="{FF2B5EF4-FFF2-40B4-BE49-F238E27FC236}">
                <a16:creationId xmlns:a16="http://schemas.microsoft.com/office/drawing/2014/main" id="{F3A741A4-A701-F942-851E-791E778D6926}"/>
              </a:ext>
            </a:extLst>
          </p:cNvPr>
          <p:cNvPicPr>
            <a:picLocks noChangeAspect="1"/>
          </p:cNvPicPr>
          <p:nvPr>
            <a:audioFile r:link="rId1"/>
            <p:extLst>
              <p:ext uri="{DAA4B4D4-6D71-4841-9C94-3DE7FCFB9230}">
                <p14:media xmlns:p14="http://schemas.microsoft.com/office/powerpoint/2010/main" r:embed="rId2">
                  <p14:trim st="767477.8505"/>
                </p14:media>
              </p:ext>
            </p:extLst>
          </p:nvPr>
        </p:nvPicPr>
        <p:blipFill>
          <a:blip r:embed="rId5"/>
          <a:stretch>
            <a:fillRect/>
          </a:stretch>
        </p:blipFill>
        <p:spPr>
          <a:xfrm>
            <a:off x="12959449" y="6661745"/>
            <a:ext cx="397059" cy="397059"/>
          </a:xfrm>
          <a:prstGeom prst="rect">
            <a:avLst/>
          </a:prstGeom>
        </p:spPr>
      </p:pic>
      <p:sp>
        <p:nvSpPr>
          <p:cNvPr id="2" name="Title 1"/>
          <p:cNvSpPr>
            <a:spLocks noGrp="1"/>
          </p:cNvSpPr>
          <p:nvPr>
            <p:ph type="title"/>
          </p:nvPr>
        </p:nvSpPr>
        <p:spPr/>
        <p:txBody>
          <a:bodyPr/>
          <a:lstStyle/>
          <a:p>
            <a:r>
              <a:rPr lang="en-AU" dirty="0"/>
              <a:t>FOLLOW ON TWITTER</a:t>
            </a:r>
          </a:p>
        </p:txBody>
      </p:sp>
      <p:sp>
        <p:nvSpPr>
          <p:cNvPr id="4" name="Text Placeholder 3"/>
          <p:cNvSpPr>
            <a:spLocks noGrp="1"/>
          </p:cNvSpPr>
          <p:nvPr>
            <p:ph type="body" sz="quarter" idx="15"/>
          </p:nvPr>
        </p:nvSpPr>
        <p:spPr>
          <a:xfrm>
            <a:off x="1609701" y="3853433"/>
            <a:ext cx="3816424" cy="713468"/>
          </a:xfrm>
        </p:spPr>
        <p:txBody>
          <a:bodyPr/>
          <a:lstStyle/>
          <a:p>
            <a:pPr marL="0" indent="0">
              <a:buNone/>
            </a:pPr>
            <a:r>
              <a:rPr lang="en-AU" dirty="0"/>
              <a:t>Follow …</a:t>
            </a:r>
          </a:p>
          <a:p>
            <a:endParaRPr lang="en-AU" sz="2800" dirty="0"/>
          </a:p>
        </p:txBody>
      </p:sp>
      <p:sp>
        <p:nvSpPr>
          <p:cNvPr id="7" name="Right Arrow 6"/>
          <p:cNvSpPr/>
          <p:nvPr/>
        </p:nvSpPr>
        <p:spPr>
          <a:xfrm>
            <a:off x="4273998" y="3869212"/>
            <a:ext cx="1872208"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Picture 7"/>
          <p:cNvPicPr>
            <a:picLocks noChangeAspect="1"/>
          </p:cNvPicPr>
          <p:nvPr/>
        </p:nvPicPr>
        <p:blipFill>
          <a:blip r:embed="rId6"/>
          <a:stretch>
            <a:fillRect/>
          </a:stretch>
        </p:blipFill>
        <p:spPr>
          <a:xfrm>
            <a:off x="7298333" y="2413273"/>
            <a:ext cx="5457441" cy="2725672"/>
          </a:xfrm>
          <a:prstGeom prst="rect">
            <a:avLst/>
          </a:prstGeom>
        </p:spPr>
      </p:pic>
    </p:spTree>
    <p:extLst>
      <p:ext uri="{BB962C8B-B14F-4D97-AF65-F5344CB8AC3E}">
        <p14:creationId xmlns:p14="http://schemas.microsoft.com/office/powerpoint/2010/main" val="3398255815"/>
      </p:ext>
    </p:extLst>
  </p:cSld>
  <p:clrMapOvr>
    <a:masterClrMapping/>
  </p:clrMapOvr>
  <mc:AlternateContent xmlns:mc="http://schemas.openxmlformats.org/markup-compatibility/2006">
    <mc:Choice xmlns:p14="http://schemas.microsoft.com/office/powerpoint/2010/main" Requires="p14">
      <p:transition spd="slow" p14:dur="2000" advClick="0" advTm="39700"/>
    </mc:Choice>
    <mc:Fallback>
      <p:transition spd="slow" advClick="0" advTm="39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56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TECHNOLOGY, INVESTMENT, INNOVATION</a:t>
            </a:r>
          </a:p>
        </p:txBody>
      </p:sp>
      <p:pic>
        <p:nvPicPr>
          <p:cNvPr id="5" name="Picture 4"/>
          <p:cNvPicPr>
            <a:picLocks noChangeAspect="1"/>
          </p:cNvPicPr>
          <p:nvPr/>
        </p:nvPicPr>
        <p:blipFill>
          <a:blip r:embed="rId5"/>
          <a:stretch>
            <a:fillRect/>
          </a:stretch>
        </p:blipFill>
        <p:spPr>
          <a:xfrm>
            <a:off x="1583975" y="2053233"/>
            <a:ext cx="10276589" cy="5005571"/>
          </a:xfrm>
          <a:prstGeom prst="rect">
            <a:avLst/>
          </a:prstGeom>
        </p:spPr>
      </p:pic>
      <p:pic>
        <p:nvPicPr>
          <p:cNvPr id="7" name="Climate, Peter Onorato, International Engagement, Internal Intranet version, July 2020.m4a" descr="Climate, Peter Onorato, International Engagement, Internal Intranet version, July 2020.m4a">
            <a:hlinkClick r:id="" action="ppaction://media"/>
            <a:extLst>
              <a:ext uri="{FF2B5EF4-FFF2-40B4-BE49-F238E27FC236}">
                <a16:creationId xmlns:a16="http://schemas.microsoft.com/office/drawing/2014/main" id="{18ED0FAE-DB83-D040-AF04-334ECE88C2CF}"/>
              </a:ext>
            </a:extLst>
          </p:cNvPr>
          <p:cNvPicPr>
            <a:picLocks noChangeAspect="1"/>
          </p:cNvPicPr>
          <p:nvPr>
            <a:audioFile r:link="rId1"/>
            <p:extLst>
              <p:ext uri="{DAA4B4D4-6D71-4841-9C94-3DE7FCFB9230}">
                <p14:media xmlns:p14="http://schemas.microsoft.com/office/powerpoint/2010/main" r:embed="rId2">
                  <p14:trim st="44800.5959" end="759619.9339"/>
                </p14:media>
              </p:ext>
            </p:extLst>
          </p:nvPr>
        </p:nvPicPr>
        <p:blipFill>
          <a:blip r:embed="rId6"/>
          <a:stretch>
            <a:fillRect/>
          </a:stretch>
        </p:blipFill>
        <p:spPr>
          <a:xfrm>
            <a:off x="12949946" y="6661745"/>
            <a:ext cx="397059" cy="397059"/>
          </a:xfrm>
          <a:prstGeom prst="rect">
            <a:avLst/>
          </a:prstGeom>
        </p:spPr>
      </p:pic>
    </p:spTree>
    <p:extLst>
      <p:ext uri="{BB962C8B-B14F-4D97-AF65-F5344CB8AC3E}">
        <p14:creationId xmlns:p14="http://schemas.microsoft.com/office/powerpoint/2010/main" val="2883905656"/>
      </p:ext>
    </p:extLst>
  </p:cSld>
  <p:clrMapOvr>
    <a:masterClrMapping/>
  </p:clrMapOvr>
  <mc:AlternateContent xmlns:mc="http://schemas.openxmlformats.org/markup-compatibility/2006">
    <mc:Choice xmlns:p14="http://schemas.microsoft.com/office/powerpoint/2010/main" Requires="p14">
      <p:transition spd="slow" p14:dur="2000" advClick="0" advTm="15150"/>
    </mc:Choice>
    <mc:Fallback>
      <p:transition spd="slow" advClick="0" advTm="15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1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MISSION INNOVATION</a:t>
            </a:r>
          </a:p>
        </p:txBody>
      </p:sp>
      <p:sp>
        <p:nvSpPr>
          <p:cNvPr id="4" name="Text Placeholder 3"/>
          <p:cNvSpPr>
            <a:spLocks noGrp="1"/>
          </p:cNvSpPr>
          <p:nvPr>
            <p:ph type="body" sz="quarter" idx="15"/>
          </p:nvPr>
        </p:nvSpPr>
        <p:spPr>
          <a:xfrm>
            <a:off x="924114" y="2989337"/>
            <a:ext cx="5366107" cy="3816424"/>
          </a:xfrm>
        </p:spPr>
        <p:txBody>
          <a:bodyPr/>
          <a:lstStyle/>
          <a:p>
            <a:pPr marL="0" indent="0" algn="ctr">
              <a:buNone/>
            </a:pPr>
            <a:r>
              <a:rPr lang="en-AU" dirty="0"/>
              <a:t>A global intergovernmental initiative working to accelerate clean energy innovation.</a:t>
            </a:r>
          </a:p>
        </p:txBody>
      </p:sp>
      <p:pic>
        <p:nvPicPr>
          <p:cNvPr id="5" name="Content Placeholder 17"/>
          <p:cNvPicPr>
            <a:picLocks/>
          </p:cNvPicPr>
          <p:nvPr/>
        </p:nvPicPr>
        <p:blipFill>
          <a:blip r:embed="rId5">
            <a:extLst>
              <a:ext uri="{28A0092B-C50C-407E-A947-70E740481C1C}">
                <a14:useLocalDpi xmlns:a14="http://schemas.microsoft.com/office/drawing/2010/main" val="0"/>
              </a:ext>
            </a:extLst>
          </a:blip>
          <a:stretch>
            <a:fillRect/>
          </a:stretch>
        </p:blipFill>
        <p:spPr>
          <a:xfrm>
            <a:off x="6506245" y="1909217"/>
            <a:ext cx="5759822" cy="5307865"/>
          </a:xfrm>
          <a:prstGeom prst="rect">
            <a:avLst/>
          </a:prstGeom>
        </p:spPr>
      </p:pic>
      <p:pic>
        <p:nvPicPr>
          <p:cNvPr id="7" name="Climate, Peter Onorato, International Engagement, Internal Intranet version, July 2020.m4a" descr="Climate, Peter Onorato, International Engagement, Internal Intranet version, July 2020.m4a">
            <a:hlinkClick r:id="" action="ppaction://media"/>
            <a:extLst>
              <a:ext uri="{FF2B5EF4-FFF2-40B4-BE49-F238E27FC236}">
                <a16:creationId xmlns:a16="http://schemas.microsoft.com/office/drawing/2014/main" id="{31BE758D-79E9-E148-9672-FCB3E65945A5}"/>
              </a:ext>
            </a:extLst>
          </p:cNvPr>
          <p:cNvPicPr>
            <a:picLocks noChangeAspect="1"/>
          </p:cNvPicPr>
          <p:nvPr>
            <a:audioFile r:link="rId1"/>
            <p:extLst>
              <p:ext uri="{DAA4B4D4-6D71-4841-9C94-3DE7FCFB9230}">
                <p14:media xmlns:p14="http://schemas.microsoft.com/office/powerpoint/2010/main" r:embed="rId2">
                  <p14:trim st="60574.7678" end="740535.0163"/>
                </p14:media>
              </p:ext>
            </p:extLst>
          </p:nvPr>
        </p:nvPicPr>
        <p:blipFill>
          <a:blip r:embed="rId6"/>
          <a:stretch>
            <a:fillRect/>
          </a:stretch>
        </p:blipFill>
        <p:spPr>
          <a:xfrm>
            <a:off x="12949946" y="6661745"/>
            <a:ext cx="397059" cy="397059"/>
          </a:xfrm>
          <a:prstGeom prst="rect">
            <a:avLst/>
          </a:prstGeom>
        </p:spPr>
      </p:pic>
    </p:spTree>
    <p:extLst>
      <p:ext uri="{BB962C8B-B14F-4D97-AF65-F5344CB8AC3E}">
        <p14:creationId xmlns:p14="http://schemas.microsoft.com/office/powerpoint/2010/main" val="3958390124"/>
      </p:ext>
    </p:extLst>
  </p:cSld>
  <p:clrMapOvr>
    <a:masterClrMapping/>
  </p:clrMapOvr>
  <mc:AlternateContent xmlns:mc="http://schemas.openxmlformats.org/markup-compatibility/2006">
    <mc:Choice xmlns:p14="http://schemas.microsoft.com/office/powerpoint/2010/main" Requires="p14">
      <p:transition spd="slow" p14:dur="2000" advClick="0" advTm="18500"/>
    </mc:Choice>
    <mc:Fallback>
      <p:transition spd="slow" advClick="0" advTm="18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3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MISSION INNOVATION</a:t>
            </a:r>
          </a:p>
        </p:txBody>
      </p:sp>
      <p:pic>
        <p:nvPicPr>
          <p:cNvPr id="5" name="Picture 4"/>
          <p:cNvPicPr>
            <a:picLocks noChangeAspect="1"/>
          </p:cNvPicPr>
          <p:nvPr/>
        </p:nvPicPr>
        <p:blipFill>
          <a:blip r:embed="rId5"/>
          <a:stretch>
            <a:fillRect/>
          </a:stretch>
        </p:blipFill>
        <p:spPr>
          <a:xfrm>
            <a:off x="1266908" y="1909217"/>
            <a:ext cx="10910723" cy="5249308"/>
          </a:xfrm>
          <a:prstGeom prst="rect">
            <a:avLst/>
          </a:prstGeom>
        </p:spPr>
      </p:pic>
      <p:pic>
        <p:nvPicPr>
          <p:cNvPr id="7" name="Climate, Peter Onorato, International Engagement, Internal Intranet version, July 2020.m4a" descr="Climate, Peter Onorato, International Engagement, Internal Intranet version, July 2020.m4a">
            <a:hlinkClick r:id="" action="ppaction://media"/>
            <a:extLst>
              <a:ext uri="{FF2B5EF4-FFF2-40B4-BE49-F238E27FC236}">
                <a16:creationId xmlns:a16="http://schemas.microsoft.com/office/drawing/2014/main" id="{31B7D0B0-8766-3747-B997-0C9EEADFD050}"/>
              </a:ext>
            </a:extLst>
          </p:cNvPr>
          <p:cNvPicPr>
            <a:picLocks noChangeAspect="1"/>
          </p:cNvPicPr>
          <p:nvPr>
            <a:audioFile r:link="rId1"/>
            <p:extLst>
              <p:ext uri="{DAA4B4D4-6D71-4841-9C94-3DE7FCFB9230}">
                <p14:media xmlns:p14="http://schemas.microsoft.com/office/powerpoint/2010/main" r:embed="rId2">
                  <p14:trim st="79145.8892" end="718432.0051"/>
                </p14:media>
              </p:ext>
            </p:extLst>
          </p:nvPr>
        </p:nvPicPr>
        <p:blipFill>
          <a:blip r:embed="rId6"/>
          <a:stretch>
            <a:fillRect/>
          </a:stretch>
        </p:blipFill>
        <p:spPr>
          <a:xfrm>
            <a:off x="12949946" y="6661745"/>
            <a:ext cx="397059" cy="397059"/>
          </a:xfrm>
          <a:prstGeom prst="rect">
            <a:avLst/>
          </a:prstGeom>
        </p:spPr>
      </p:pic>
    </p:spTree>
    <p:extLst>
      <p:ext uri="{BB962C8B-B14F-4D97-AF65-F5344CB8AC3E}">
        <p14:creationId xmlns:p14="http://schemas.microsoft.com/office/powerpoint/2010/main" val="1083968316"/>
      </p:ext>
    </p:extLst>
  </p:cSld>
  <p:clrMapOvr>
    <a:masterClrMapping/>
  </p:clrMapOvr>
  <mc:AlternateContent xmlns:mc="http://schemas.openxmlformats.org/markup-compatibility/2006">
    <mc:Choice xmlns:p14="http://schemas.microsoft.com/office/powerpoint/2010/main" Requires="p14">
      <p:transition spd="slow" p14:dur="2000" advClick="0" advTm="22000"/>
    </mc:Choice>
    <mc:Fallback>
      <p:transition spd="slow" advClick="0" advTm="2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86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GLOBAL INNOVATION LAB FOR CLIMATE FINANCE</a:t>
            </a:r>
          </a:p>
        </p:txBody>
      </p:sp>
      <p:pic>
        <p:nvPicPr>
          <p:cNvPr id="5" name="Picture 4"/>
          <p:cNvPicPr>
            <a:picLocks noChangeAspect="1"/>
          </p:cNvPicPr>
          <p:nvPr/>
        </p:nvPicPr>
        <p:blipFill>
          <a:blip r:embed="rId5"/>
          <a:stretch>
            <a:fillRect/>
          </a:stretch>
        </p:blipFill>
        <p:spPr>
          <a:xfrm>
            <a:off x="924114" y="2197249"/>
            <a:ext cx="11831093" cy="4479073"/>
          </a:xfrm>
          <a:prstGeom prst="rect">
            <a:avLst/>
          </a:prstGeom>
        </p:spPr>
      </p:pic>
      <p:pic>
        <p:nvPicPr>
          <p:cNvPr id="6" name="Picture 2" descr="labs-logo - The Global Innovation Lab for Climate Financ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23063" y="829097"/>
            <a:ext cx="1803862" cy="1296144"/>
          </a:xfrm>
          <a:prstGeom prst="rect">
            <a:avLst/>
          </a:prstGeom>
          <a:noFill/>
          <a:extLst>
            <a:ext uri="{909E8E84-426E-40DD-AFC4-6F175D3DCCD1}">
              <a14:hiddenFill xmlns:a14="http://schemas.microsoft.com/office/drawing/2010/main">
                <a:solidFill>
                  <a:srgbClr val="FFFFFF"/>
                </a:solidFill>
              </a14:hiddenFill>
            </a:ext>
          </a:extLst>
        </p:spPr>
      </p:pic>
      <p:pic>
        <p:nvPicPr>
          <p:cNvPr id="8" name="Climate, Peter Onorato, International Engagement, Internal Intranet version, July 2020.m4a" descr="Climate, Peter Onorato, International Engagement, Internal Intranet version, July 2020.m4a">
            <a:hlinkClick r:id="" action="ppaction://media"/>
            <a:extLst>
              <a:ext uri="{FF2B5EF4-FFF2-40B4-BE49-F238E27FC236}">
                <a16:creationId xmlns:a16="http://schemas.microsoft.com/office/drawing/2014/main" id="{8AB188C9-5EA5-5045-AA1B-D3C1AC6BFF14}"/>
              </a:ext>
            </a:extLst>
          </p:cNvPr>
          <p:cNvPicPr>
            <a:picLocks noChangeAspect="1"/>
          </p:cNvPicPr>
          <p:nvPr>
            <a:audioFile r:link="rId1"/>
            <p:extLst>
              <p:ext uri="{DAA4B4D4-6D71-4841-9C94-3DE7FCFB9230}">
                <p14:media xmlns:p14="http://schemas.microsoft.com/office/powerpoint/2010/main" r:embed="rId2">
                  <p14:trim st="101857.1235" end="698466.4834"/>
                </p14:media>
              </p:ext>
            </p:extLst>
          </p:nvPr>
        </p:nvPicPr>
        <p:blipFill>
          <a:blip r:embed="rId7"/>
          <a:stretch>
            <a:fillRect/>
          </a:stretch>
        </p:blipFill>
        <p:spPr>
          <a:xfrm>
            <a:off x="12949946" y="6661745"/>
            <a:ext cx="397059" cy="397059"/>
          </a:xfrm>
          <a:prstGeom prst="rect">
            <a:avLst/>
          </a:prstGeom>
        </p:spPr>
      </p:pic>
    </p:spTree>
    <p:extLst>
      <p:ext uri="{BB962C8B-B14F-4D97-AF65-F5344CB8AC3E}">
        <p14:creationId xmlns:p14="http://schemas.microsoft.com/office/powerpoint/2010/main" val="1147517803"/>
      </p:ext>
    </p:extLst>
  </p:cSld>
  <p:clrMapOvr>
    <a:masterClrMapping/>
  </p:clrMapOvr>
  <mc:AlternateContent xmlns:mc="http://schemas.openxmlformats.org/markup-compatibility/2006">
    <mc:Choice xmlns:p14="http://schemas.microsoft.com/office/powerpoint/2010/main" Requires="p14">
      <p:transition spd="slow" p14:dur="2000" advClick="0" advTm="19300"/>
    </mc:Choice>
    <mc:Fallback>
      <p:transition spd="slow" advClick="0" advTm="19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1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2872" y="1946029"/>
            <a:ext cx="11558795" cy="5181978"/>
          </a:xfrm>
          <a:prstGeom prst="rect">
            <a:avLst/>
          </a:prstGeom>
        </p:spPr>
      </p:pic>
      <p:sp>
        <p:nvSpPr>
          <p:cNvPr id="2" name="Title 1"/>
          <p:cNvSpPr>
            <a:spLocks noGrp="1"/>
          </p:cNvSpPr>
          <p:nvPr>
            <p:ph type="title"/>
          </p:nvPr>
        </p:nvSpPr>
        <p:spPr/>
        <p:txBody>
          <a:bodyPr/>
          <a:lstStyle/>
          <a:p>
            <a:r>
              <a:rPr lang="en-AU" dirty="0"/>
              <a:t>GLOBAL INNOVATION LAB FOR CLIMATE FINANCE</a:t>
            </a:r>
          </a:p>
        </p:txBody>
      </p:sp>
      <p:sp>
        <p:nvSpPr>
          <p:cNvPr id="3" name="Text Placeholder 2"/>
          <p:cNvSpPr>
            <a:spLocks noGrp="1"/>
          </p:cNvSpPr>
          <p:nvPr>
            <p:ph type="body" sz="quarter" idx="14"/>
          </p:nvPr>
        </p:nvSpPr>
        <p:spPr/>
        <p:txBody>
          <a:bodyPr/>
          <a:lstStyle/>
          <a:p>
            <a:r>
              <a:rPr lang="en-AU" dirty="0"/>
              <a:t>Australia’s Role</a:t>
            </a:r>
          </a:p>
        </p:txBody>
      </p:sp>
      <p:sp>
        <p:nvSpPr>
          <p:cNvPr id="4" name="Text Placeholder 3"/>
          <p:cNvSpPr>
            <a:spLocks noGrp="1"/>
          </p:cNvSpPr>
          <p:nvPr>
            <p:ph type="body" sz="quarter" idx="15"/>
          </p:nvPr>
        </p:nvSpPr>
        <p:spPr>
          <a:xfrm>
            <a:off x="457573" y="1837209"/>
            <a:ext cx="13017288" cy="888044"/>
          </a:xfrm>
        </p:spPr>
        <p:txBody>
          <a:bodyPr/>
          <a:lstStyle/>
          <a:p>
            <a:pPr marL="0" indent="0">
              <a:buNone/>
            </a:pPr>
            <a:r>
              <a:rPr lang="en-AU" dirty="0"/>
              <a:t>Blue carbon – Restoration Insurance Service Company for Coastal Risk Reduction (RISCO)</a:t>
            </a:r>
          </a:p>
        </p:txBody>
      </p:sp>
      <p:pic>
        <p:nvPicPr>
          <p:cNvPr id="7" name="Climate, Peter Onorato, International Engagement, Internal Intranet version, July 2020.m4a" descr="Climate, Peter Onorato, International Engagement, Internal Intranet version, July 2020.m4a">
            <a:hlinkClick r:id="" action="ppaction://media"/>
            <a:extLst>
              <a:ext uri="{FF2B5EF4-FFF2-40B4-BE49-F238E27FC236}">
                <a16:creationId xmlns:a16="http://schemas.microsoft.com/office/drawing/2014/main" id="{1D715282-C852-C54F-B6C2-C8C4F5588E8C}"/>
              </a:ext>
            </a:extLst>
          </p:cNvPr>
          <p:cNvPicPr>
            <a:picLocks noChangeAspect="1"/>
          </p:cNvPicPr>
          <p:nvPr>
            <a:audioFile r:link="rId1"/>
            <p:extLst>
              <p:ext uri="{DAA4B4D4-6D71-4841-9C94-3DE7FCFB9230}">
                <p14:media xmlns:p14="http://schemas.microsoft.com/office/powerpoint/2010/main" r:embed="rId2">
                  <p14:trim st="120705.2099" end="648226.4125"/>
                </p14:media>
              </p:ext>
            </p:extLst>
          </p:nvPr>
        </p:nvPicPr>
        <p:blipFill>
          <a:blip r:embed="rId6"/>
          <a:stretch>
            <a:fillRect/>
          </a:stretch>
        </p:blipFill>
        <p:spPr>
          <a:xfrm>
            <a:off x="12949946" y="6661745"/>
            <a:ext cx="397059" cy="397059"/>
          </a:xfrm>
          <a:prstGeom prst="rect">
            <a:avLst/>
          </a:prstGeom>
        </p:spPr>
      </p:pic>
    </p:spTree>
    <p:extLst>
      <p:ext uri="{BB962C8B-B14F-4D97-AF65-F5344CB8AC3E}">
        <p14:creationId xmlns:p14="http://schemas.microsoft.com/office/powerpoint/2010/main" val="4061936399"/>
      </p:ext>
    </p:extLst>
  </p:cSld>
  <p:clrMapOvr>
    <a:masterClrMapping/>
  </p:clrMapOvr>
  <mc:AlternateContent xmlns:mc="http://schemas.openxmlformats.org/markup-compatibility/2006">
    <mc:Choice xmlns:p14="http://schemas.microsoft.com/office/powerpoint/2010/main" Requires="p14">
      <p:transition spd="slow" p14:dur="2000" advClick="0" advTm="50650"/>
    </mc:Choice>
    <mc:Fallback>
      <p:transition spd="slow" advClick="0" advTm="50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50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5">
            <a:extLst>
              <a:ext uri="{28A0092B-C50C-407E-A947-70E740481C1C}">
                <a14:useLocalDpi xmlns:a14="http://schemas.microsoft.com/office/drawing/2010/main" val="0"/>
              </a:ext>
            </a:extLst>
          </a:blip>
          <a:stretch>
            <a:fillRect/>
          </a:stretch>
        </p:blipFill>
        <p:spPr>
          <a:xfrm>
            <a:off x="940928" y="3748875"/>
            <a:ext cx="5040560" cy="3440930"/>
          </a:xfrm>
          <a:prstGeom prst="rect">
            <a:avLst/>
          </a:prstGeom>
        </p:spPr>
      </p:pic>
      <p:sp>
        <p:nvSpPr>
          <p:cNvPr id="2" name="Title 1"/>
          <p:cNvSpPr>
            <a:spLocks noGrp="1"/>
          </p:cNvSpPr>
          <p:nvPr>
            <p:ph type="title"/>
          </p:nvPr>
        </p:nvSpPr>
        <p:spPr/>
        <p:txBody>
          <a:bodyPr/>
          <a:lstStyle/>
          <a:p>
            <a:r>
              <a:rPr lang="en-AU" dirty="0"/>
              <a:t>LEADERSHIP GROUP FOR INDUSTRY TRANSITION</a:t>
            </a:r>
          </a:p>
        </p:txBody>
      </p:sp>
      <p:sp>
        <p:nvSpPr>
          <p:cNvPr id="4" name="Text Placeholder 3"/>
          <p:cNvSpPr>
            <a:spLocks noGrp="1"/>
          </p:cNvSpPr>
          <p:nvPr>
            <p:ph type="body" sz="quarter" idx="15"/>
          </p:nvPr>
        </p:nvSpPr>
        <p:spPr>
          <a:xfrm>
            <a:off x="924114" y="2101293"/>
            <a:ext cx="5798155" cy="4704468"/>
          </a:xfrm>
        </p:spPr>
        <p:txBody>
          <a:bodyPr/>
          <a:lstStyle/>
          <a:p>
            <a:r>
              <a:rPr lang="en-AU" dirty="0"/>
              <a:t>Launched September 2019</a:t>
            </a:r>
          </a:p>
          <a:p>
            <a:r>
              <a:rPr lang="en-AU" dirty="0"/>
              <a:t>Support transition of heavy industry to net zero emissions by 2050</a:t>
            </a:r>
          </a:p>
        </p:txBody>
      </p:sp>
      <p:pic>
        <p:nvPicPr>
          <p:cNvPr id="5" name="Picture 2" descr="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22469" y="1909217"/>
            <a:ext cx="3960440" cy="5280588"/>
          </a:xfrm>
          <a:prstGeom prst="rect">
            <a:avLst/>
          </a:prstGeom>
          <a:noFill/>
          <a:extLst>
            <a:ext uri="{909E8E84-426E-40DD-AFC4-6F175D3DCCD1}">
              <a14:hiddenFill xmlns:a14="http://schemas.microsoft.com/office/drawing/2010/main">
                <a:solidFill>
                  <a:srgbClr val="FFFFFF"/>
                </a:solidFill>
              </a14:hiddenFill>
            </a:ext>
          </a:extLst>
        </p:spPr>
      </p:pic>
      <p:pic>
        <p:nvPicPr>
          <p:cNvPr id="8" name="Climate, Peter Onorato, International Engagement, Internal Intranet version, July 2020.m4a" descr="Climate, Peter Onorato, International Engagement, Internal Intranet version, July 2020.m4a">
            <a:hlinkClick r:id="" action="ppaction://media"/>
            <a:extLst>
              <a:ext uri="{FF2B5EF4-FFF2-40B4-BE49-F238E27FC236}">
                <a16:creationId xmlns:a16="http://schemas.microsoft.com/office/drawing/2014/main" id="{BE8E226D-730F-B943-A40C-8DEC258C8CBD}"/>
              </a:ext>
            </a:extLst>
          </p:cNvPr>
          <p:cNvPicPr>
            <a:picLocks noChangeAspect="1"/>
          </p:cNvPicPr>
          <p:nvPr>
            <a:audioFile r:link="rId1"/>
            <p:extLst>
              <p:ext uri="{DAA4B4D4-6D71-4841-9C94-3DE7FCFB9230}">
                <p14:media xmlns:p14="http://schemas.microsoft.com/office/powerpoint/2010/main" r:embed="rId2">
                  <p14:trim st="170574.602" end="614710.4863"/>
                </p14:media>
              </p:ext>
            </p:extLst>
          </p:nvPr>
        </p:nvPicPr>
        <p:blipFill>
          <a:blip r:embed="rId7"/>
          <a:stretch>
            <a:fillRect/>
          </a:stretch>
        </p:blipFill>
        <p:spPr>
          <a:xfrm>
            <a:off x="12949946" y="6661745"/>
            <a:ext cx="397059" cy="397059"/>
          </a:xfrm>
          <a:prstGeom prst="rect">
            <a:avLst/>
          </a:prstGeom>
        </p:spPr>
      </p:pic>
    </p:spTree>
    <p:extLst>
      <p:ext uri="{BB962C8B-B14F-4D97-AF65-F5344CB8AC3E}">
        <p14:creationId xmlns:p14="http://schemas.microsoft.com/office/powerpoint/2010/main" val="2324761380"/>
      </p:ext>
    </p:extLst>
  </p:cSld>
  <p:clrMapOvr>
    <a:masterClrMapping/>
  </p:clrMapOvr>
  <mc:AlternateContent xmlns:mc="http://schemas.openxmlformats.org/markup-compatibility/2006">
    <mc:Choice xmlns:p14="http://schemas.microsoft.com/office/powerpoint/2010/main" Requires="p14">
      <p:transition spd="slow" p14:dur="2000" advClick="0" advTm="34300"/>
    </mc:Choice>
    <mc:Fallback>
      <p:transition spd="slow" advClick="0" advTm="34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15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5"/>
          <a:srcRect t="9442"/>
          <a:stretch/>
        </p:blipFill>
        <p:spPr>
          <a:xfrm>
            <a:off x="8525802" y="1909216"/>
            <a:ext cx="3720465" cy="1334389"/>
          </a:xfrm>
          <a:prstGeom prst="rect">
            <a:avLst/>
          </a:prstGeom>
        </p:spPr>
      </p:pic>
      <p:sp>
        <p:nvSpPr>
          <p:cNvPr id="2" name="Title 1"/>
          <p:cNvSpPr>
            <a:spLocks noGrp="1"/>
          </p:cNvSpPr>
          <p:nvPr>
            <p:ph type="title"/>
          </p:nvPr>
        </p:nvSpPr>
        <p:spPr/>
        <p:txBody>
          <a:bodyPr/>
          <a:lstStyle/>
          <a:p>
            <a:r>
              <a:rPr lang="en-AU" dirty="0"/>
              <a:t>CLEAN ENERGY FINANCE CORPORATION</a:t>
            </a:r>
          </a:p>
        </p:txBody>
      </p:sp>
      <p:sp>
        <p:nvSpPr>
          <p:cNvPr id="4" name="Text Placeholder 3"/>
          <p:cNvSpPr>
            <a:spLocks noGrp="1"/>
          </p:cNvSpPr>
          <p:nvPr>
            <p:ph type="body" sz="quarter" idx="15"/>
          </p:nvPr>
        </p:nvSpPr>
        <p:spPr>
          <a:xfrm>
            <a:off x="924114" y="2101293"/>
            <a:ext cx="5150083" cy="2688244"/>
          </a:xfrm>
        </p:spPr>
        <p:txBody>
          <a:bodyPr/>
          <a:lstStyle/>
          <a:p>
            <a:pPr>
              <a:lnSpc>
                <a:spcPct val="90000"/>
              </a:lnSpc>
              <a:spcBef>
                <a:spcPts val="1000"/>
              </a:spcBef>
            </a:pPr>
            <a:r>
              <a:rPr lang="en-AU" dirty="0"/>
              <a:t>World’s biggest green bank </a:t>
            </a:r>
          </a:p>
          <a:p>
            <a:pPr>
              <a:lnSpc>
                <a:spcPct val="90000"/>
              </a:lnSpc>
              <a:spcBef>
                <a:spcPts val="1000"/>
              </a:spcBef>
            </a:pPr>
            <a:r>
              <a:rPr lang="en-AU" dirty="0"/>
              <a:t>Driving private finance flows</a:t>
            </a:r>
          </a:p>
          <a:p>
            <a:pPr>
              <a:lnSpc>
                <a:spcPct val="90000"/>
              </a:lnSpc>
              <a:spcBef>
                <a:spcPts val="1000"/>
              </a:spcBef>
            </a:pPr>
            <a:r>
              <a:rPr lang="en-AU" dirty="0"/>
              <a:t>Positive financial return</a:t>
            </a:r>
          </a:p>
          <a:p>
            <a:pPr>
              <a:lnSpc>
                <a:spcPct val="90000"/>
              </a:lnSpc>
              <a:spcBef>
                <a:spcPts val="1000"/>
              </a:spcBef>
            </a:pPr>
            <a:r>
              <a:rPr lang="en-AU" dirty="0"/>
              <a:t>Reducing emissions</a:t>
            </a:r>
          </a:p>
        </p:txBody>
      </p:sp>
      <p:pic>
        <p:nvPicPr>
          <p:cNvPr id="5" name="Picture 4"/>
          <p:cNvPicPr>
            <a:picLocks noChangeAspect="1"/>
          </p:cNvPicPr>
          <p:nvPr/>
        </p:nvPicPr>
        <p:blipFill>
          <a:blip r:embed="rId6"/>
          <a:stretch>
            <a:fillRect/>
          </a:stretch>
        </p:blipFill>
        <p:spPr>
          <a:xfrm>
            <a:off x="8525802" y="3243582"/>
            <a:ext cx="3760470" cy="1420178"/>
          </a:xfrm>
          <a:prstGeom prst="rect">
            <a:avLst/>
          </a:prstGeom>
        </p:spPr>
      </p:pic>
      <p:pic>
        <p:nvPicPr>
          <p:cNvPr id="6" name="Picture 5"/>
          <p:cNvPicPr>
            <a:picLocks noChangeAspect="1"/>
          </p:cNvPicPr>
          <p:nvPr/>
        </p:nvPicPr>
        <p:blipFill>
          <a:blip r:embed="rId7"/>
          <a:stretch>
            <a:fillRect/>
          </a:stretch>
        </p:blipFill>
        <p:spPr>
          <a:xfrm>
            <a:off x="8522469" y="4578658"/>
            <a:ext cx="3767137" cy="1446848"/>
          </a:xfrm>
          <a:prstGeom prst="rect">
            <a:avLst/>
          </a:prstGeom>
        </p:spPr>
      </p:pic>
      <p:pic>
        <p:nvPicPr>
          <p:cNvPr id="8" name="Picture 7"/>
          <p:cNvPicPr>
            <a:picLocks noChangeAspect="1"/>
          </p:cNvPicPr>
          <p:nvPr/>
        </p:nvPicPr>
        <p:blipFill>
          <a:blip r:embed="rId8"/>
          <a:stretch>
            <a:fillRect/>
          </a:stretch>
        </p:blipFill>
        <p:spPr>
          <a:xfrm>
            <a:off x="8552472" y="5842967"/>
            <a:ext cx="3693795" cy="1466850"/>
          </a:xfrm>
          <a:prstGeom prst="rect">
            <a:avLst/>
          </a:prstGeom>
        </p:spPr>
      </p:pic>
      <p:pic>
        <p:nvPicPr>
          <p:cNvPr id="9" name="Picture 8"/>
          <p:cNvPicPr>
            <a:picLocks noChangeAspect="1"/>
          </p:cNvPicPr>
          <p:nvPr/>
        </p:nvPicPr>
        <p:blipFill>
          <a:blip r:embed="rId9"/>
          <a:stretch>
            <a:fillRect/>
          </a:stretch>
        </p:blipFill>
        <p:spPr>
          <a:xfrm>
            <a:off x="4990060" y="3709417"/>
            <a:ext cx="3100361" cy="3095815"/>
          </a:xfrm>
          <a:prstGeom prst="rect">
            <a:avLst/>
          </a:prstGeom>
        </p:spPr>
      </p:pic>
      <p:pic>
        <p:nvPicPr>
          <p:cNvPr id="11" name="Climate, Peter Onorato, International Engagement, Internal Intranet version, July 2020.m4a" descr="Climate, Peter Onorato, International Engagement, Internal Intranet version, July 2020.m4a">
            <a:hlinkClick r:id="" action="ppaction://media"/>
            <a:extLst>
              <a:ext uri="{FF2B5EF4-FFF2-40B4-BE49-F238E27FC236}">
                <a16:creationId xmlns:a16="http://schemas.microsoft.com/office/drawing/2014/main" id="{DAA508DA-DF7C-8A48-8BD6-05B19CD3B0F1}"/>
              </a:ext>
            </a:extLst>
          </p:cNvPr>
          <p:cNvPicPr>
            <a:picLocks noChangeAspect="1"/>
          </p:cNvPicPr>
          <p:nvPr>
            <a:audioFile r:link="rId1"/>
            <p:extLst>
              <p:ext uri="{DAA4B4D4-6D71-4841-9C94-3DE7FCFB9230}">
                <p14:media xmlns:p14="http://schemas.microsoft.com/office/powerpoint/2010/main" r:embed="rId2">
                  <p14:trim st="204497.5721" end="585754.4495"/>
                </p14:media>
              </p:ext>
            </p:extLst>
          </p:nvPr>
        </p:nvPicPr>
        <p:blipFill>
          <a:blip r:embed="rId10"/>
          <a:stretch>
            <a:fillRect/>
          </a:stretch>
        </p:blipFill>
        <p:spPr>
          <a:xfrm>
            <a:off x="12949946" y="6661745"/>
            <a:ext cx="397059" cy="397059"/>
          </a:xfrm>
          <a:prstGeom prst="rect">
            <a:avLst/>
          </a:prstGeom>
        </p:spPr>
      </p:pic>
    </p:spTree>
    <p:extLst>
      <p:ext uri="{BB962C8B-B14F-4D97-AF65-F5344CB8AC3E}">
        <p14:creationId xmlns:p14="http://schemas.microsoft.com/office/powerpoint/2010/main" val="3739121984"/>
      </p:ext>
    </p:extLst>
  </p:cSld>
  <p:clrMapOvr>
    <a:masterClrMapping/>
  </p:clrMapOvr>
  <mc:AlternateContent xmlns:mc="http://schemas.openxmlformats.org/markup-compatibility/2006">
    <mc:Choice xmlns:p14="http://schemas.microsoft.com/office/powerpoint/2010/main" Requires="p14">
      <p:transition spd="slow" p14:dur="2000" advClick="0" advTm="29350"/>
    </mc:Choice>
    <mc:Fallback>
      <p:transition spd="slow" advClick="0" advTm="29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18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pPr marL="0" indent="0">
              <a:buNone/>
            </a:pPr>
            <a:r>
              <a:rPr lang="en-AU" b="0" i="1" dirty="0"/>
              <a:t>“The fact Australia leads the world in per capita investment in clean energy, </a:t>
            </a:r>
            <a:br>
              <a:rPr lang="en-AU" b="0" i="1" dirty="0"/>
            </a:br>
            <a:r>
              <a:rPr lang="en-AU" b="0" i="1" dirty="0"/>
              <a:t>we have the world’s most successful green bank in the Clean Energy Finance Corporation and that we’re on track to have around a quarter of our electricity needs met by renewables by 2020 all underscores the work underway to </a:t>
            </a:r>
            <a:br>
              <a:rPr lang="en-AU" b="0" i="1" dirty="0"/>
            </a:br>
            <a:r>
              <a:rPr lang="en-AU" b="0" i="1" dirty="0"/>
              <a:t>reduce our global emissions.”</a:t>
            </a:r>
          </a:p>
          <a:p>
            <a:pPr marL="0" indent="0">
              <a:buNone/>
            </a:pPr>
            <a:r>
              <a:rPr lang="en-AU" b="0" dirty="0"/>
              <a:t>Prime Minister  Hon Scott Morrison MP</a:t>
            </a:r>
          </a:p>
          <a:p>
            <a:endParaRPr lang="en-AU" b="0" i="1" dirty="0"/>
          </a:p>
          <a:p>
            <a:endParaRPr lang="en-AU" b="0" dirty="0"/>
          </a:p>
          <a:p>
            <a:endParaRPr lang="en-AU" b="0" dirty="0"/>
          </a:p>
          <a:p>
            <a:endParaRPr lang="en-AU" dirty="0"/>
          </a:p>
        </p:txBody>
      </p:sp>
      <p:pic>
        <p:nvPicPr>
          <p:cNvPr id="3" name="Climate, Peter Onorato, International Engagement, Internal Intranet version, July 2020.m4a" descr="Climate, Peter Onorato, International Engagement, Internal Intranet version, July 2020.m4a">
            <a:hlinkClick r:id="" action="ppaction://media"/>
            <a:extLst>
              <a:ext uri="{FF2B5EF4-FFF2-40B4-BE49-F238E27FC236}">
                <a16:creationId xmlns:a16="http://schemas.microsoft.com/office/drawing/2014/main" id="{B6D64B61-8C4C-374A-BBB2-2EE02C2A335B}"/>
              </a:ext>
            </a:extLst>
          </p:cNvPr>
          <p:cNvPicPr>
            <a:picLocks noChangeAspect="1"/>
          </p:cNvPicPr>
          <p:nvPr>
            <a:audioFile r:link="rId1"/>
            <p:extLst>
              <p:ext uri="{DAA4B4D4-6D71-4841-9C94-3DE7FCFB9230}">
                <p14:media xmlns:p14="http://schemas.microsoft.com/office/powerpoint/2010/main" r:embed="rId2">
                  <p14:trim st="233873.793" end="572275.349"/>
                </p14:media>
              </p:ext>
            </p:extLst>
          </p:nvPr>
        </p:nvPicPr>
        <p:blipFill>
          <a:blip r:embed="rId5"/>
          <a:stretch>
            <a:fillRect/>
          </a:stretch>
        </p:blipFill>
        <p:spPr>
          <a:xfrm>
            <a:off x="12949946" y="6661745"/>
            <a:ext cx="397059" cy="397059"/>
          </a:xfrm>
          <a:prstGeom prst="rect">
            <a:avLst/>
          </a:prstGeom>
        </p:spPr>
      </p:pic>
    </p:spTree>
    <p:extLst>
      <p:ext uri="{BB962C8B-B14F-4D97-AF65-F5344CB8AC3E}">
        <p14:creationId xmlns:p14="http://schemas.microsoft.com/office/powerpoint/2010/main" val="2950852205"/>
      </p:ext>
    </p:extLst>
  </p:cSld>
  <p:clrMapOvr>
    <a:masterClrMapping/>
  </p:clrMapOvr>
  <mc:AlternateContent xmlns:mc="http://schemas.openxmlformats.org/markup-compatibility/2006">
    <mc:Choice xmlns:p14="http://schemas.microsoft.com/office/powerpoint/2010/main" Requires="p14">
      <p:transition spd="slow" p14:dur="2000" advClick="0" advTm="13500"/>
    </mc:Choice>
    <mc:Fallback>
      <p:transition spd="slow" advClick="0" advTm="13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 - Corporate Services faculty" id="{8A6D4FBF-E7B1-BA47-99D3-85FA590D244D}" vid="{138FC7EE-79F4-994D-8025-6A1F88D973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Presentation - International Policy and Strategies</Template>
  <TotalTime>2425</TotalTime>
  <Words>1171</Words>
  <Application>Microsoft Macintosh PowerPoint</Application>
  <PresentationFormat>Custom</PresentationFormat>
  <Paragraphs>130</Paragraphs>
  <Slides>15</Slides>
  <Notes>15</Notes>
  <HiddenSlides>0</HiddenSlides>
  <MMClips>14</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1</vt:i4>
      </vt:variant>
      <vt:variant>
        <vt:lpstr>Slide Titles</vt:lpstr>
      </vt:variant>
      <vt:variant>
        <vt:i4>15</vt:i4>
      </vt:variant>
    </vt:vector>
  </HeadingPairs>
  <TitlesOfParts>
    <vt:vector size="19" baseType="lpstr">
      <vt:lpstr>Arial</vt:lpstr>
      <vt:lpstr>Calibri</vt:lpstr>
      <vt:lpstr>2_Custom Design</vt:lpstr>
      <vt:lpstr>Acrobat Document</vt:lpstr>
      <vt:lpstr>PowerPoint Presentation</vt:lpstr>
      <vt:lpstr>TECHNOLOGY, INVESTMENT, INNOVATION</vt:lpstr>
      <vt:lpstr>MISSION INNOVATION</vt:lpstr>
      <vt:lpstr>MISSION INNOVATION</vt:lpstr>
      <vt:lpstr>GLOBAL INNOVATION LAB FOR CLIMATE FINANCE</vt:lpstr>
      <vt:lpstr>GLOBAL INNOVATION LAB FOR CLIMATE FINANCE</vt:lpstr>
      <vt:lpstr>LEADERSHIP GROUP FOR INDUSTRY TRANSITION</vt:lpstr>
      <vt:lpstr>CLEAN ENERGY FINANCE CORPORATION</vt:lpstr>
      <vt:lpstr>PowerPoint Presentation</vt:lpstr>
      <vt:lpstr>AUSTRALIAN RENEWABLE ENERGY AGENCY</vt:lpstr>
      <vt:lpstr>AUSTRALIAN CENTRE FOR INTERNATIONAL AGRICULTURAL RESEARCH</vt:lpstr>
      <vt:lpstr>AUSTRALIAN WATER PARTNERSHIP</vt:lpstr>
      <vt:lpstr>AUSTRALIAN GREENHOUSE GAS EMISSIONS INFORMATION SYSTEM</vt:lpstr>
      <vt:lpstr>AUSTRALIAN GREENHOUSE GAS EMISSIONS INFORMATION SYSTEM</vt:lpstr>
      <vt:lpstr>FOLLOW ON TWITTER</vt:lpstr>
    </vt:vector>
  </TitlesOfParts>
  <Company>Department of Foreign Affairs and Trade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 Melinda</dc:creator>
  <cp:lastModifiedBy>DAC ESU</cp:lastModifiedBy>
  <cp:revision>43</cp:revision>
  <dcterms:created xsi:type="dcterms:W3CDTF">2016-09-13T23:28:55Z</dcterms:created>
  <dcterms:modified xsi:type="dcterms:W3CDTF">2022-01-24T00:25:17Z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2016-07-27T00:00:00Z</vt:filetime>
  </property>
  <property fmtid="{D5CDD505-2E9C-101B-9397-08002B2CF9AE}" pid="3" name="Creator">
    <vt:lpwstr>Adobe InDesign CC 2015 (Macintosh)</vt:lpwstr>
  </property>
  <property fmtid="{D5CDD505-2E9C-101B-9397-08002B2CF9AE}" pid="4" name="LastSaved">
    <vt:filetime>2016-07-27T00:00:00Z</vt:filetime>
  </property>
  <property fmtid="{D5CDD505-2E9C-101B-9397-08002B2CF9AE}" pid="5" name="TitusGUID">
    <vt:lpwstr>7d5193be-92b5-4f24-baa0-581819d5d0af</vt:lpwstr>
  </property>
  <property fmtid="{D5CDD505-2E9C-101B-9397-08002B2CF9AE}" pid="6" name="DFATTrimPowerPointDocId">
    <vt:lpwstr>1569186c-0baf-4195-8eb3-4a91b32a246d</vt:lpwstr>
  </property>
  <property fmtid="{D5CDD505-2E9C-101B-9397-08002B2CF9AE}" pid="7" name="SEC">
    <vt:lpwstr>OFFICIAL</vt:lpwstr>
  </property>
  <property fmtid="{D5CDD505-2E9C-101B-9397-08002B2CF9AE}" pid="8" name="DLM">
    <vt:lpwstr>No DLM</vt:lpwstr>
  </property>
</Properties>
</file>