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29"/>
  </p:notesMasterIdLst>
  <p:handoutMasterIdLst>
    <p:handoutMasterId r:id="rId30"/>
  </p:handoutMasterIdLst>
  <p:sldIdLst>
    <p:sldId id="270" r:id="rId5"/>
    <p:sldId id="284" r:id="rId6"/>
    <p:sldId id="285" r:id="rId7"/>
    <p:sldId id="286" r:id="rId8"/>
    <p:sldId id="287" r:id="rId9"/>
    <p:sldId id="288" r:id="rId10"/>
    <p:sldId id="289" r:id="rId11"/>
    <p:sldId id="291" r:id="rId12"/>
    <p:sldId id="292" r:id="rId13"/>
    <p:sldId id="293" r:id="rId14"/>
    <p:sldId id="294" r:id="rId15"/>
    <p:sldId id="295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</p:sldIdLst>
  <p:sldSz cx="13444538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8F"/>
    <a:srgbClr val="495965"/>
    <a:srgbClr val="D26922"/>
    <a:srgbClr val="0099B1"/>
    <a:srgbClr val="409F68"/>
    <a:srgbClr val="D3875F"/>
    <a:srgbClr val="65C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F61E9-A598-4058-B767-B8EEA3AD7AC0}" v="1138" dt="2022-10-14T11:37:26.4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20282" autoAdjust="0"/>
    <p:restoredTop sz="95859" autoAdjust="0"/>
  </p:normalViewPr>
  <p:slideViewPr>
    <p:cSldViewPr>
      <p:cViewPr varScale="1">
        <p:scale>
          <a:sx n="77" d="100"/>
          <a:sy n="77" d="100"/>
        </p:scale>
        <p:origin x="810" y="84"/>
      </p:cViewPr>
      <p:guideLst>
        <p:guide orient="horz" pos="2880"/>
        <p:guide pos="2716"/>
      </p:guideLst>
    </p:cSldViewPr>
  </p:slideViewPr>
  <p:outlineViewPr>
    <p:cViewPr>
      <p:scale>
        <a:sx n="33" d="100"/>
        <a:sy n="33" d="100"/>
      </p:scale>
      <p:origin x="0" y="-11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5B0F6D-16E5-4F9E-AFA5-A57FF54E75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C26B60-C002-49A1-B9FE-DEFADAF2F2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42F9A-0A8B-4F33-9467-D60C0A53D6F1}" type="datetimeFigureOut">
              <a:rPr lang="en-AU" smtClean="0"/>
              <a:t>26/10/2022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8C4A-2B40-48F7-9B46-D241A738E0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02E07-7588-42EF-8B3A-ADBFE31908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4C47B-6FC6-45B2-B045-7D05151C6B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1842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9898-9DDD-0D4F-8A46-72828CB008C1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1223C-F8A0-9846-8982-F72A449539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1FF6A-6A55-4CDB-A3B1-71DF8518F5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D0C750E-5856-4145-B8F6-CBC4DF39EA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8414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altLang="en-US" sz="1200" dirty="0">
                <a:solidFill>
                  <a:schemeClr val="bg1"/>
                </a:solidFill>
              </a:rPr>
              <a:t>Use the Climate Change in Australia ‘cheat sheet’ as a starting point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AU" altLang="en-US" sz="12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altLang="en-US" sz="1200" dirty="0">
                <a:solidFill>
                  <a:schemeClr val="bg1"/>
                </a:solidFill>
              </a:rPr>
              <a:t>Also look at the decision tree on the website to help you find what you need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0D239-A322-48D4-B8AA-C7F9E59B4F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0B97227-2853-44E5-AB78-258DCB22DB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7366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Climate change in Australia remains the single most comprehensive source of climate information for adaptation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524B8-AD55-4226-88E2-9A21438BEF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BAA2D00-003F-4275-A721-F035C240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5365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You can get </a:t>
            </a:r>
            <a:r>
              <a:rPr lang="en-AU" altLang="en-US" sz="1200" dirty="0">
                <a:latin typeface="+mn-lt"/>
                <a:cs typeface="+mn-cs"/>
              </a:rPr>
              <a:t>data on changes in mean climate using the Summary Data Explorer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D81CE-218E-4339-A8A7-CE940EB99E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1F947C1-875A-4977-A8EA-6345F5F64C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869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dirty="0"/>
              <a:t>The Analogues Explorer tool provides the ability to gain a clearer understanding of what the future climate at a location is expected to be by equating it to the current climate at another location.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dirty="0"/>
              <a:t>This provides future climate information in a way that is much easier to relate to.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AU" dirty="0"/>
              <a:t>By limiting the results to significant towns, there is a good chance the user has some appreciation of what the climate is like at the analogue location.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AU" dirty="0"/>
              <a:t>Users can use </a:t>
            </a:r>
            <a:r>
              <a:rPr lang="en-AU" dirty="0" err="1"/>
              <a:t>preset</a:t>
            </a:r>
            <a:r>
              <a:rPr lang="en-AU" dirty="0"/>
              <a:t> scenarios derived from the global climate model projections for different future scenarios of greenhouse gas emissions.</a:t>
            </a:r>
          </a:p>
          <a:p>
            <a:pPr lvl="1">
              <a:buFont typeface="Arial" panose="020B0604020202020204" pitchFamily="34" charset="0"/>
              <a:buNone/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1BAE5-850D-4C7A-9851-A636AF849F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7578ACC-CD4A-419A-8F5F-45C5AE13AF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8818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dirty="0">
                <a:latin typeface="Calibri" panose="020F0502020204030204" pitchFamily="34" charset="0"/>
              </a:rPr>
              <a:t>Using Cranbourne as an example, the </a:t>
            </a:r>
            <a:r>
              <a:rPr lang="en-AU" altLang="en-US" dirty="0" err="1">
                <a:latin typeface="Calibri" panose="020F0502020204030204" pitchFamily="34" charset="0"/>
              </a:rPr>
              <a:t>analog</a:t>
            </a:r>
            <a:r>
              <a:rPr lang="en-AU" altLang="en-US" baseline="0" dirty="0">
                <a:latin typeface="Calibri" panose="020F0502020204030204" pitchFamily="34" charset="0"/>
              </a:rPr>
              <a:t> </a:t>
            </a:r>
            <a:r>
              <a:rPr lang="en-AU" altLang="en-US" baseline="0" dirty="0" err="1">
                <a:latin typeface="Calibri" panose="020F0502020204030204" pitchFamily="34" charset="0"/>
              </a:rPr>
              <a:t>explorer</a:t>
            </a:r>
            <a:r>
              <a:rPr lang="en-AU" altLang="en-US" dirty="0" err="1">
                <a:latin typeface="Calibri" panose="020F0502020204030204" pitchFamily="34" charset="0"/>
              </a:rPr>
              <a:t>has</a:t>
            </a:r>
            <a:r>
              <a:rPr lang="en-AU" altLang="en-US" dirty="0">
                <a:latin typeface="Calibri" panose="020F0502020204030204" pitchFamily="34" charset="0"/>
              </a:rPr>
              <a:t> identified seven Analogue towns – whose current climate could reflect Cranbourne’s in the future, in a </a:t>
            </a:r>
            <a:r>
              <a:rPr lang="en-AU" altLang="en-US" dirty="0" err="1">
                <a:latin typeface="Calibri" panose="020F0502020204030204" pitchFamily="34" charset="0"/>
              </a:rPr>
              <a:t>hig</a:t>
            </a:r>
            <a:r>
              <a:rPr lang="en-AU" altLang="en-US" dirty="0">
                <a:latin typeface="Calibri" panose="020F0502020204030204" pitchFamily="34" charset="0"/>
              </a:rPr>
              <a:t>-emissions </a:t>
            </a:r>
            <a:r>
              <a:rPr lang="en-AU" altLang="en-US" dirty="0" err="1">
                <a:latin typeface="Calibri" panose="020F0502020204030204" pitchFamily="34" charset="0"/>
              </a:rPr>
              <a:t>scenarion</a:t>
            </a:r>
            <a:endParaRPr lang="en-AU" altLang="en-US" dirty="0"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56ABF-2789-4841-A9CC-12AA92C203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DDF430B-0B30-42FF-AB36-D134F6B50A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046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Melbourne would be more like Clare SA: also warmer and drier.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16439-ADF8-4C18-9522-6F723191D2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BA92EA6-3125-4D85-B458-D099F31B6D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7500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CLIMATE ANALOGUES FOR MILDURA: Mildura would be more like Flinders Ranges are now: warmer and drier.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644CC-0908-49E0-A693-F9EA8EAE29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7B3BF45-B049-403B-8E65-2190D0DA26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4468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Climate change would also affect</a:t>
            </a:r>
            <a:r>
              <a:rPr lang="en-AU" baseline="0" dirty="0"/>
              <a:t> biodiversity, including the </a:t>
            </a:r>
            <a:r>
              <a:rPr lang="en-AU" baseline="0" dirty="0" err="1"/>
              <a:t>inpacts</a:t>
            </a:r>
            <a:r>
              <a:rPr lang="en-AU" baseline="0" dirty="0"/>
              <a:t> of more marine heatwaves on coral reefs: causing bleaching and coral deaths; greater fire weather frequency and intensity would affect temperate rainforests. Many of the changes are happening rapidly, challenging ecosystems’ and organisms’ ability to adapt.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98DBE-E5C5-4A80-8FB4-272249FA42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104FE9B-2E78-4999-A3EB-449149C9DF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6904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Climate change poses risk to human health, through greater incidence and intensity</a:t>
            </a:r>
            <a:r>
              <a:rPr lang="en-AU" baseline="0" dirty="0"/>
              <a:t> of extreme heat, more intense floods in some regions, and changes in the </a:t>
            </a:r>
            <a:r>
              <a:rPr lang="en-AU" baseline="0" dirty="0" err="1"/>
              <a:t>spraed</a:t>
            </a:r>
            <a:r>
              <a:rPr lang="en-AU" baseline="0" dirty="0"/>
              <a:t> of vector-borne diseases such as Dengue Fever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82BB3-6986-4790-9980-0255B516B3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883E38A-5CC0-4677-B514-A0702D089C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5217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CLImate</a:t>
            </a:r>
            <a:r>
              <a:rPr lang="en-AU" dirty="0"/>
              <a:t> change poses risk to agriculture,</a:t>
            </a:r>
            <a:r>
              <a:rPr lang="en-AU" baseline="0" dirty="0"/>
              <a:t> through shifts in rainfall patterns, changes in the ranges of pest and invasive species, and reduced productivity in some regions.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E48AF-1C4C-4EEB-8AFE-B0B3908655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45A6629-5F80-4A0C-B24B-81A07EEB06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935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0000" indent="-270000">
              <a:defRPr/>
            </a:pPr>
            <a:r>
              <a:rPr lang="en-AU" sz="2400" dirty="0"/>
              <a:t>The </a:t>
            </a:r>
            <a:r>
              <a:rPr lang="en-AU" sz="2400" b="1" dirty="0"/>
              <a:t>Paris Agreement</a:t>
            </a:r>
            <a:r>
              <a:rPr lang="en-AU" sz="2400" dirty="0"/>
              <a:t> is an agreement within the United Nations Framework Convention on Climate Change (UNFCCC), dealing with greenhouse-gas-emissions mitigation, adaptation, and finance, signed in 2016.</a:t>
            </a:r>
          </a:p>
          <a:p>
            <a:pPr marL="270000" indent="-270000">
              <a:defRPr/>
            </a:pPr>
            <a:r>
              <a:rPr lang="en-AU" sz="2400" dirty="0"/>
              <a:t>As of November 2019, 195 UNFCCC members have signed the agreement, and 187 have become party to it.</a:t>
            </a:r>
          </a:p>
          <a:p>
            <a:pPr marL="270000" indent="-270000">
              <a:defRPr/>
            </a:pPr>
            <a:r>
              <a:rPr lang="en-AU" sz="2400" dirty="0"/>
              <a:t>The Paris Agreement's long-term temperature goal is to keep the increase in global average temperature to well below 2 °C above pre-industrial levels; and to pursue efforts to limit the increase to 1.5 °C</a:t>
            </a:r>
          </a:p>
          <a:p>
            <a:pPr marL="727200" lvl="2" indent="-270000">
              <a:spcAft>
                <a:spcPts val="600"/>
              </a:spcAft>
              <a:defRPr/>
            </a:pPr>
            <a:r>
              <a:rPr lang="en-AU" dirty="0"/>
              <a:t>recognises this would substantially reduce the risks and impacts of climate change </a:t>
            </a:r>
          </a:p>
          <a:p>
            <a:pPr marL="727200" lvl="2" indent="-270000">
              <a:spcAft>
                <a:spcPts val="600"/>
              </a:spcAft>
              <a:defRPr/>
            </a:pPr>
            <a:r>
              <a:rPr lang="en-AU" dirty="0"/>
              <a:t>this should be done by peaking emissions as soon as possible, in order to achieve a balance between anthropogenic emissions by sources and removals by sinks of greenhouse gases in the second half of the 21st century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A0BAA-8529-4CCE-A302-75ED13EDAC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75CC574-07F9-4EC9-8BF0-8F31FC8868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624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D8B4D-EADE-4652-BCA9-F10A8B4DE3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16F911D-0C1F-4D30-A7AD-1BC103C07C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7703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Infrastructure</a:t>
            </a:r>
            <a:r>
              <a:rPr lang="en-AU" baseline="0" dirty="0"/>
              <a:t> is put a t risk from rising sea levels, extremes in heat and flooding and bushfires. Droughts can affect water security for water </a:t>
            </a:r>
            <a:r>
              <a:rPr lang="en-AU" baseline="0" dirty="0" err="1"/>
              <a:t>distruibution</a:t>
            </a:r>
            <a:r>
              <a:rPr lang="en-AU" baseline="0" dirty="0"/>
              <a:t> networks and cooling for thermal power plants.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972D3-F384-4D95-AC78-ADD194D0DB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E904F45-272E-48E9-9E03-A5BCDC7CC5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4043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DIRECT PHYSICAL IMPACTS OF CLIMATE CHANGE include: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dirty="0"/>
              <a:t>Major climate related damage (permanent or temporary) in extreme events:</a:t>
            </a:r>
          </a:p>
          <a:p>
            <a:pPr marL="727200" lvl="2" indent="-270000">
              <a:spcAft>
                <a:spcPts val="600"/>
              </a:spcAft>
            </a:pPr>
            <a:r>
              <a:rPr lang="en-US" altLang="en-US" sz="2800" dirty="0"/>
              <a:t>Coastal erosion and flooding (undermine structures, washout roads)</a:t>
            </a:r>
          </a:p>
          <a:p>
            <a:pPr marL="727200" lvl="2" indent="-270000">
              <a:spcAft>
                <a:spcPts val="600"/>
              </a:spcAft>
            </a:pPr>
            <a:r>
              <a:rPr lang="en-US" altLang="en-US" sz="2800" dirty="0"/>
              <a:t>Transport (rail buckling, road melting, bridge washout)</a:t>
            </a:r>
          </a:p>
          <a:p>
            <a:pPr marL="727200" lvl="2" indent="-270000">
              <a:spcAft>
                <a:spcPts val="600"/>
              </a:spcAft>
            </a:pPr>
            <a:r>
              <a:rPr lang="en-US" altLang="en-US" sz="2800" dirty="0"/>
              <a:t>Utilities (damage water processing or sewerage plants)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A95F-A6D0-42ED-9D1D-EB145355AD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E530813-964B-4CD2-BC25-E83D3898EB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6906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0000" indent="-270000">
              <a:spcAft>
                <a:spcPts val="600"/>
              </a:spcAft>
            </a:pPr>
            <a:r>
              <a:rPr lang="en-AU" dirty="0"/>
              <a:t>CHALLENGES FOR  the INFRASTRUCTURE SECTOR include</a:t>
            </a:r>
            <a:r>
              <a:rPr lang="en-AU" baseline="0" dirty="0"/>
              <a:t> risks to: </a:t>
            </a:r>
            <a:r>
              <a:rPr lang="en-US" altLang="en-US" dirty="0"/>
              <a:t>Lifetime of some assets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dirty="0"/>
              <a:t>Cross-sectoral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dirty="0"/>
              <a:t>Financial</a:t>
            </a:r>
          </a:p>
          <a:p>
            <a:r>
              <a:rPr lang="en-AU" dirty="0"/>
              <a:t>These risk depend on part on the lifetime</a:t>
            </a:r>
            <a:r>
              <a:rPr lang="en-AU" baseline="0" dirty="0"/>
              <a:t> of assets and the degree and extent of warming, sea-level rise and other impacts.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A577D-B714-490B-899E-AF656B41F2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F3F96CF-D430-4BF8-9CCE-5CFF20F8E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4123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INDIRECT AND FLOW-ON IMPACTS OF CLIMATE CHANGE can include: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dirty="0"/>
              <a:t>Interruption to services and supply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dirty="0"/>
              <a:t>Financial costs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dirty="0"/>
              <a:t>Reputational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dirty="0"/>
              <a:t>Legal risks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dirty="0"/>
              <a:t>Health and safety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233EE-2168-4358-82F1-2F4ED03B67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8F9FA21-19C2-4AD2-83A3-F7C32FDE21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65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EMISSION TRAJECTORIES WILL AFFECT THE SCALE </a:t>
            </a:r>
            <a:br>
              <a:rPr lang="en-AU" dirty="0"/>
            </a:br>
            <a:r>
              <a:rPr lang="en-AU" dirty="0"/>
              <a:t>OF CLIMATE IMPACTS: This graph</a:t>
            </a:r>
            <a:r>
              <a:rPr lang="en-AU" baseline="0" dirty="0"/>
              <a:t> from the IPCC Working Group I shows 4 emissions scenarios: the highest would have warming ~ 4 to 5 C by 2100, middle scenarios, where current Paris commitments have us, around 2 to 3 C, low emissions scenarios are where we’d need to be to achieve the 1.5 or 2 C goals. This graph also shows a grey area representing ‘negative’ emissions: what we’d need to achieve the 2 or 1.5 </a:t>
            </a:r>
            <a:r>
              <a:rPr lang="en-AU" baseline="0" dirty="0" err="1"/>
              <a:t>goarl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86546-049F-4B61-95E6-6AF0BF8C48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1518D02-3247-4BBF-B0BD-F0671A376D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067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These scenarios also imply  significant</a:t>
            </a:r>
            <a:r>
              <a:rPr lang="en-AU" baseline="0" dirty="0"/>
              <a:t> changes to our energy mix across  any sectors, and trace-offs between transition risk (mitigation) and physical risk (impacts): A high emissions scenario would imply  high use of coal and internal combustion engines, but more warming, sea-level rise and other changes, and expensive adaptation. A low emissions scenario requires more investment in low-emissions energy, but less physical risk and less investment in adaptation.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11A2-C565-4015-B724-957C53A62B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B3DE019-16F9-457A-A385-CFC33C4B6F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4292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TIME PERIODS AND DECISION LIFETIME:  It is </a:t>
            </a:r>
            <a:r>
              <a:rPr lang="en-US" altLang="en-US" sz="1200" dirty="0">
                <a:latin typeface="Calibri" panose="020F0502020204030204" pitchFamily="34" charset="0"/>
                <a:ea typeface="MS PGothic" panose="020B0600070205080204" pitchFamily="34" charset="-128"/>
              </a:rPr>
              <a:t>Important to consider </a:t>
            </a:r>
            <a:br>
              <a:rPr lang="en-US" altLang="en-US" sz="1200" dirty="0"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n-US" altLang="en-US" sz="1200" dirty="0">
                <a:latin typeface="Calibri" panose="020F0502020204030204" pitchFamily="34" charset="0"/>
                <a:ea typeface="MS PGothic" panose="020B0600070205080204" pitchFamily="34" charset="-128"/>
              </a:rPr>
              <a:t>time periods and the decision lifetime </a:t>
            </a:r>
            <a:br>
              <a:rPr lang="en-US" altLang="en-US" sz="1200" dirty="0"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n-US" altLang="en-US" sz="1200" dirty="0">
                <a:latin typeface="Calibri" panose="020F0502020204030204" pitchFamily="34" charset="0"/>
                <a:ea typeface="MS PGothic" panose="020B0600070205080204" pitchFamily="34" charset="-128"/>
              </a:rPr>
              <a:t>of policy/project</a:t>
            </a:r>
          </a:p>
          <a:p>
            <a:r>
              <a:rPr lang="en-AU" dirty="0"/>
              <a:t>For longer-term projects, the differences between different scenarios are more consequential, whereas for the shorter-term different scenarios do not </a:t>
            </a:r>
            <a:r>
              <a:rPr lang="en-AU" dirty="0" err="1"/>
              <a:t>stroingly</a:t>
            </a:r>
            <a:r>
              <a:rPr lang="en-AU" dirty="0"/>
              <a:t> diverge, as shown by this sea-level rise example for Townsville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28A05-56B4-4718-915F-A2A7BA45D5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08F18E9-1931-4995-85EA-CA50C5E366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827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WHY DO PROJECTIONS VARY?</a:t>
            </a:r>
          </a:p>
          <a:p>
            <a:endParaRPr lang="en-AU" dirty="0"/>
          </a:p>
          <a:p>
            <a:r>
              <a:rPr lang="en-AU" dirty="0"/>
              <a:t>Climate models are numerical approximations of the climate system, </a:t>
            </a:r>
            <a:r>
              <a:rPr lang="en-AU" dirty="0" err="1"/>
              <a:t>attemting</a:t>
            </a:r>
            <a:r>
              <a:rPr lang="en-AU" dirty="0"/>
              <a:t> to simulate the physical processes of the atmosphere, ocean and cryosphere (ice). There are: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sz="1200" dirty="0">
                <a:latin typeface="Calibri" panose="020F0502020204030204" pitchFamily="34" charset="0"/>
                <a:ea typeface="MS PGothic" panose="020B0600070205080204" pitchFamily="34" charset="-128"/>
              </a:rPr>
              <a:t>Different modelling groups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sz="1200" dirty="0">
                <a:latin typeface="Calibri" panose="020F0502020204030204" pitchFamily="34" charset="0"/>
                <a:ea typeface="MS PGothic" panose="020B0600070205080204" pitchFamily="34" charset="-128"/>
              </a:rPr>
              <a:t>Oldest, most well-established scientific institutions: e.g. NOAA, CSIRO, Bureau of Meteorology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sz="1200" dirty="0">
                <a:latin typeface="Calibri" panose="020F0502020204030204" pitchFamily="34" charset="0"/>
                <a:ea typeface="MS PGothic" panose="020B0600070205080204" pitchFamily="34" charset="-128"/>
              </a:rPr>
              <a:t>Climate information comes from experimental models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sz="1200" dirty="0">
                <a:latin typeface="Calibri" panose="020F0502020204030204" pitchFamily="34" charset="0"/>
                <a:ea typeface="MS PGothic" panose="020B0600070205080204" pitchFamily="34" charset="-128"/>
              </a:rPr>
              <a:t>Modelling techniques continually refined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sz="1200" dirty="0">
                <a:latin typeface="Calibri" panose="020F0502020204030204" pitchFamily="34" charset="0"/>
                <a:ea typeface="MS PGothic" panose="020B0600070205080204" pitchFamily="34" charset="-128"/>
              </a:rPr>
              <a:t>Some models better at some aspects or regions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sz="1200" dirty="0">
                <a:latin typeface="Calibri" panose="020F0502020204030204" pitchFamily="34" charset="0"/>
                <a:ea typeface="MS PGothic" panose="020B0600070205080204" pitchFamily="34" charset="-128"/>
              </a:rPr>
              <a:t>Projections use ‘ensembles’ or multiple model projections to try to account for models’ different representation of climate processes.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FAD88-E4DC-4E2E-B224-DACE52DE8F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05B7E97-0918-4FA1-877C-533AAD9316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4023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Models produce scenarios (not predictions) and can produce a lot of information: for example a national warming projection depends on the baseline period, the end period, the scenario used (high- or low-emissions), the season used (annual versus summer) and the model or models used.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01B2D-4711-4ED4-ABBE-86CA17FC1B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D248164-1EB4-47C7-90D9-903C830077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320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CAC7A-DE57-45D1-B62E-0DD9B0473B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0951308-A1F8-48C5-83BA-943726B2C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03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Under a high emissions scenario, these are projected temperature</a:t>
            </a:r>
            <a:r>
              <a:rPr lang="en-AU" baseline="0" dirty="0"/>
              <a:t> increases for different regions in Australia. They all would warm but at different magnitudes. For example the centre of the continent would warm more than coastal regions,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8C90E-922A-4402-9437-ABC4AAEBA2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20BF229-C72B-40CE-89F9-60AD76C6FC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769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83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6"/>
          <a:stretch/>
        </p:blipFill>
        <p:spPr>
          <a:xfrm>
            <a:off x="526924" y="786004"/>
            <a:ext cx="12498318" cy="6307789"/>
          </a:xfrm>
          <a:prstGeom prst="rect">
            <a:avLst/>
          </a:prstGeom>
        </p:spPr>
      </p:pic>
      <p:sp>
        <p:nvSpPr>
          <p:cNvPr id="8" name="object 2"/>
          <p:cNvSpPr/>
          <p:nvPr userDrawn="1"/>
        </p:nvSpPr>
        <p:spPr>
          <a:xfrm>
            <a:off x="394235" y="282702"/>
            <a:ext cx="12670120" cy="6972300"/>
          </a:xfrm>
          <a:custGeom>
            <a:avLst/>
            <a:gdLst/>
            <a:ahLst/>
            <a:cxnLst/>
            <a:rect l="l" t="t" r="r" b="b"/>
            <a:pathLst>
              <a:path w="10077450" h="6972300">
                <a:moveTo>
                  <a:pt x="10076878" y="0"/>
                </a:moveTo>
                <a:lnTo>
                  <a:pt x="0" y="0"/>
                </a:lnTo>
                <a:lnTo>
                  <a:pt x="0" y="6972020"/>
                </a:lnTo>
                <a:lnTo>
                  <a:pt x="10076878" y="6972020"/>
                </a:lnTo>
                <a:lnTo>
                  <a:pt x="10076878" y="6116446"/>
                </a:lnTo>
                <a:lnTo>
                  <a:pt x="6841617" y="6116446"/>
                </a:lnTo>
                <a:lnTo>
                  <a:pt x="6564083" y="6116421"/>
                </a:lnTo>
                <a:lnTo>
                  <a:pt x="6517137" y="6104058"/>
                </a:lnTo>
                <a:lnTo>
                  <a:pt x="6473838" y="6074294"/>
                </a:lnTo>
                <a:lnTo>
                  <a:pt x="6468681" y="6068161"/>
                </a:lnTo>
                <a:lnTo>
                  <a:pt x="5792762" y="5392242"/>
                </a:lnTo>
                <a:lnTo>
                  <a:pt x="5763712" y="5365922"/>
                </a:lnTo>
                <a:lnTo>
                  <a:pt x="5735166" y="5348803"/>
                </a:lnTo>
                <a:lnTo>
                  <a:pt x="5708674" y="5338973"/>
                </a:lnTo>
                <a:lnTo>
                  <a:pt x="5685790" y="5334520"/>
                </a:lnTo>
                <a:lnTo>
                  <a:pt x="186931" y="5334520"/>
                </a:lnTo>
                <a:lnTo>
                  <a:pt x="152958" y="5333602"/>
                </a:lnTo>
                <a:lnTo>
                  <a:pt x="135513" y="5327173"/>
                </a:lnTo>
                <a:lnTo>
                  <a:pt x="129086" y="5309724"/>
                </a:lnTo>
                <a:lnTo>
                  <a:pt x="128168" y="5275745"/>
                </a:lnTo>
                <a:lnTo>
                  <a:pt x="128168" y="4792700"/>
                </a:lnTo>
                <a:lnTo>
                  <a:pt x="130937" y="4792700"/>
                </a:lnTo>
                <a:lnTo>
                  <a:pt x="130937" y="2635173"/>
                </a:lnTo>
                <a:lnTo>
                  <a:pt x="128168" y="2635173"/>
                </a:lnTo>
                <a:lnTo>
                  <a:pt x="128168" y="2152116"/>
                </a:lnTo>
                <a:lnTo>
                  <a:pt x="137352" y="2118144"/>
                </a:lnTo>
                <a:lnTo>
                  <a:pt x="157556" y="2100699"/>
                </a:lnTo>
                <a:lnTo>
                  <a:pt x="177760" y="2094271"/>
                </a:lnTo>
                <a:lnTo>
                  <a:pt x="186944" y="2093353"/>
                </a:lnTo>
                <a:lnTo>
                  <a:pt x="5685790" y="2093353"/>
                </a:lnTo>
                <a:lnTo>
                  <a:pt x="5708676" y="2088901"/>
                </a:lnTo>
                <a:lnTo>
                  <a:pt x="5763717" y="2061946"/>
                </a:lnTo>
                <a:lnTo>
                  <a:pt x="5792762" y="2035619"/>
                </a:lnTo>
                <a:lnTo>
                  <a:pt x="6468681" y="1359700"/>
                </a:lnTo>
                <a:lnTo>
                  <a:pt x="6485186" y="1337361"/>
                </a:lnTo>
                <a:lnTo>
                  <a:pt x="6499850" y="1325056"/>
                </a:lnTo>
                <a:lnTo>
                  <a:pt x="6520920" y="1318411"/>
                </a:lnTo>
                <a:lnTo>
                  <a:pt x="6556641" y="1313052"/>
                </a:lnTo>
                <a:lnTo>
                  <a:pt x="6564083" y="1311465"/>
                </a:lnTo>
                <a:lnTo>
                  <a:pt x="10076878" y="1311427"/>
                </a:lnTo>
                <a:lnTo>
                  <a:pt x="10076878" y="0"/>
                </a:lnTo>
                <a:close/>
              </a:path>
              <a:path w="10077450" h="6972300">
                <a:moveTo>
                  <a:pt x="9040558" y="6115532"/>
                </a:moveTo>
                <a:lnTo>
                  <a:pt x="6841617" y="6115532"/>
                </a:lnTo>
                <a:lnTo>
                  <a:pt x="6841617" y="6116446"/>
                </a:lnTo>
                <a:lnTo>
                  <a:pt x="9040558" y="6116446"/>
                </a:lnTo>
                <a:lnTo>
                  <a:pt x="9040558" y="6115532"/>
                </a:lnTo>
                <a:close/>
              </a:path>
              <a:path w="10077450" h="6972300">
                <a:moveTo>
                  <a:pt x="10076878" y="1311427"/>
                </a:moveTo>
                <a:lnTo>
                  <a:pt x="9883711" y="1311427"/>
                </a:lnTo>
                <a:lnTo>
                  <a:pt x="9917691" y="1320611"/>
                </a:lnTo>
                <a:lnTo>
                  <a:pt x="9935140" y="1340815"/>
                </a:lnTo>
                <a:lnTo>
                  <a:pt x="9941568" y="1361019"/>
                </a:lnTo>
                <a:lnTo>
                  <a:pt x="9942487" y="1370202"/>
                </a:lnTo>
                <a:lnTo>
                  <a:pt x="9942487" y="3249650"/>
                </a:lnTo>
                <a:lnTo>
                  <a:pt x="9943274" y="3249650"/>
                </a:lnTo>
                <a:lnTo>
                  <a:pt x="9943274" y="4178223"/>
                </a:lnTo>
                <a:lnTo>
                  <a:pt x="9942487" y="4178223"/>
                </a:lnTo>
                <a:lnTo>
                  <a:pt x="9942487" y="6057671"/>
                </a:lnTo>
                <a:lnTo>
                  <a:pt x="9941568" y="6091651"/>
                </a:lnTo>
                <a:lnTo>
                  <a:pt x="9935140" y="6109100"/>
                </a:lnTo>
                <a:lnTo>
                  <a:pt x="9917691" y="6115528"/>
                </a:lnTo>
                <a:lnTo>
                  <a:pt x="9883711" y="6116446"/>
                </a:lnTo>
                <a:lnTo>
                  <a:pt x="10076878" y="6116446"/>
                </a:lnTo>
                <a:lnTo>
                  <a:pt x="10076878" y="1311427"/>
                </a:lnTo>
                <a:close/>
              </a:path>
              <a:path w="10077450" h="6972300">
                <a:moveTo>
                  <a:pt x="4960226" y="5333720"/>
                </a:moveTo>
                <a:lnTo>
                  <a:pt x="829437" y="5333720"/>
                </a:lnTo>
                <a:lnTo>
                  <a:pt x="829437" y="5334520"/>
                </a:lnTo>
                <a:lnTo>
                  <a:pt x="4960226" y="5334520"/>
                </a:lnTo>
                <a:lnTo>
                  <a:pt x="4960226" y="5333720"/>
                </a:lnTo>
                <a:close/>
              </a:path>
              <a:path w="10077450" h="6972300">
                <a:moveTo>
                  <a:pt x="5106136" y="2093353"/>
                </a:moveTo>
                <a:lnTo>
                  <a:pt x="975360" y="2093353"/>
                </a:lnTo>
                <a:lnTo>
                  <a:pt x="975360" y="2095220"/>
                </a:lnTo>
                <a:lnTo>
                  <a:pt x="5106136" y="2095220"/>
                </a:lnTo>
                <a:lnTo>
                  <a:pt x="5106136" y="2093353"/>
                </a:lnTo>
                <a:close/>
              </a:path>
              <a:path w="10077450" h="6972300">
                <a:moveTo>
                  <a:pt x="9040558" y="1311427"/>
                </a:moveTo>
                <a:lnTo>
                  <a:pt x="6841617" y="1311427"/>
                </a:lnTo>
                <a:lnTo>
                  <a:pt x="6841617" y="1311884"/>
                </a:lnTo>
                <a:lnTo>
                  <a:pt x="9040558" y="1311884"/>
                </a:lnTo>
                <a:lnTo>
                  <a:pt x="9040558" y="1311427"/>
                </a:lnTo>
                <a:close/>
              </a:path>
            </a:pathLst>
          </a:custGeom>
          <a:solidFill>
            <a:srgbClr val="00838F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26924" y="5797551"/>
            <a:ext cx="7281751" cy="574675"/>
          </a:xfrm>
          <a:prstGeom prst="rect">
            <a:avLst/>
          </a:prstGeom>
          <a:noFill/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OF PRESENTATION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26924" y="6372225"/>
            <a:ext cx="8187089" cy="762000"/>
          </a:xfrm>
          <a:prstGeom prst="rect">
            <a:avLst/>
          </a:prstGeom>
          <a:noFill/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dirty="0"/>
              <a:t>Proposed by name on 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4" y="325041"/>
            <a:ext cx="3144739" cy="550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4" y="1153596"/>
            <a:ext cx="1874865" cy="55032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DAB603-A433-4FAB-84F5-07530E8C4F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000"/>
    </mc:Choice>
    <mc:Fallback xmlns="">
      <p:transition spd="slow" advClick="0" advTm="58000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55" y="253033"/>
            <a:ext cx="2504892" cy="1408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4114" y="536478"/>
            <a:ext cx="10053245" cy="67288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95965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4113" y="7010400"/>
            <a:ext cx="3025819" cy="401638"/>
          </a:xfrm>
          <a:prstGeom prst="rect">
            <a:avLst/>
          </a:prstGeom>
        </p:spPr>
        <p:txBody>
          <a:bodyPr/>
          <a:lstStyle/>
          <a:p>
            <a:fld id="{4701EC4F-23CA-2E41-9B8B-71C471217415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2906" y="7010400"/>
            <a:ext cx="4538729" cy="401638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4607" y="7010400"/>
            <a:ext cx="3025819" cy="401638"/>
          </a:xfrm>
          <a:prstGeom prst="rect">
            <a:avLst/>
          </a:prstGeom>
        </p:spPr>
        <p:txBody>
          <a:bodyPr/>
          <a:lstStyle/>
          <a:p>
            <a:fld id="{B45BAFEA-A5EA-364D-9478-A92C1B1A99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800001"/>
            <a:ext cx="13444538" cy="5562825"/>
          </a:xfrm>
          <a:prstGeom prst="rect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object 8"/>
          <p:cNvSpPr/>
          <p:nvPr userDrawn="1"/>
        </p:nvSpPr>
        <p:spPr>
          <a:xfrm>
            <a:off x="0" y="0"/>
            <a:ext cx="13442941" cy="1800000"/>
          </a:xfrm>
          <a:custGeom>
            <a:avLst/>
            <a:gdLst/>
            <a:ahLst/>
            <a:cxnLst/>
            <a:rect l="l" t="t" r="r" b="b"/>
            <a:pathLst>
              <a:path w="10692130" h="2207895">
                <a:moveTo>
                  <a:pt x="0" y="1398460"/>
                </a:moveTo>
                <a:lnTo>
                  <a:pt x="0" y="2207361"/>
                </a:lnTo>
                <a:lnTo>
                  <a:pt x="10668744" y="2207361"/>
                </a:lnTo>
                <a:lnTo>
                  <a:pt x="10692003" y="2201073"/>
                </a:lnTo>
                <a:lnTo>
                  <a:pt x="10692003" y="1675142"/>
                </a:lnTo>
                <a:lnTo>
                  <a:pt x="8966347" y="1675142"/>
                </a:lnTo>
                <a:lnTo>
                  <a:pt x="8709146" y="1417955"/>
                </a:lnTo>
                <a:lnTo>
                  <a:pt x="8702709" y="1409233"/>
                </a:lnTo>
                <a:lnTo>
                  <a:pt x="8696989" y="1404431"/>
                </a:lnTo>
                <a:lnTo>
                  <a:pt x="8688769" y="1401840"/>
                </a:lnTo>
                <a:lnTo>
                  <a:pt x="8674831" y="1399755"/>
                </a:lnTo>
                <a:lnTo>
                  <a:pt x="8671935" y="1399133"/>
                </a:lnTo>
                <a:lnTo>
                  <a:pt x="8395228" y="1399108"/>
                </a:lnTo>
                <a:lnTo>
                  <a:pt x="8392332" y="1398473"/>
                </a:lnTo>
                <a:lnTo>
                  <a:pt x="0" y="1398460"/>
                </a:lnTo>
                <a:close/>
              </a:path>
              <a:path w="10692130" h="2207895">
                <a:moveTo>
                  <a:pt x="10692003" y="456260"/>
                </a:moveTo>
                <a:lnTo>
                  <a:pt x="10632129" y="456260"/>
                </a:lnTo>
                <a:lnTo>
                  <a:pt x="10632129" y="1637741"/>
                </a:lnTo>
                <a:lnTo>
                  <a:pt x="10626736" y="1658336"/>
                </a:lnTo>
                <a:lnTo>
                  <a:pt x="10614583" y="1669429"/>
                </a:lnTo>
                <a:lnTo>
                  <a:pt x="10601713" y="1673961"/>
                </a:lnTo>
                <a:lnTo>
                  <a:pt x="10594169" y="1674876"/>
                </a:lnTo>
                <a:lnTo>
                  <a:pt x="10594169" y="1675142"/>
                </a:lnTo>
                <a:lnTo>
                  <a:pt x="10692003" y="1675142"/>
                </a:lnTo>
                <a:lnTo>
                  <a:pt x="10692003" y="456260"/>
                </a:lnTo>
                <a:close/>
              </a:path>
              <a:path w="10692130" h="2207895">
                <a:moveTo>
                  <a:pt x="10692003" y="0"/>
                </a:moveTo>
                <a:lnTo>
                  <a:pt x="0" y="0"/>
                </a:lnTo>
                <a:lnTo>
                  <a:pt x="0" y="651256"/>
                </a:lnTo>
                <a:lnTo>
                  <a:pt x="8392332" y="651243"/>
                </a:lnTo>
                <a:lnTo>
                  <a:pt x="8395228" y="650621"/>
                </a:lnTo>
                <a:lnTo>
                  <a:pt x="8671935" y="650595"/>
                </a:lnTo>
                <a:lnTo>
                  <a:pt x="8707135" y="634165"/>
                </a:lnTo>
                <a:lnTo>
                  <a:pt x="8709146" y="631774"/>
                </a:lnTo>
                <a:lnTo>
                  <a:pt x="8884660" y="456260"/>
                </a:lnTo>
                <a:lnTo>
                  <a:pt x="10692003" y="456260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838F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0" name="object 4"/>
          <p:cNvSpPr/>
          <p:nvPr userDrawn="1"/>
        </p:nvSpPr>
        <p:spPr>
          <a:xfrm>
            <a:off x="0" y="7105650"/>
            <a:ext cx="13444538" cy="457200"/>
          </a:xfrm>
          <a:custGeom>
            <a:avLst/>
            <a:gdLst/>
            <a:ahLst/>
            <a:cxnLst/>
            <a:rect l="l" t="t" r="r" b="b"/>
            <a:pathLst>
              <a:path w="10692130" h="457834">
                <a:moveTo>
                  <a:pt x="10244836" y="10668"/>
                </a:moveTo>
                <a:lnTo>
                  <a:pt x="10243439" y="12141"/>
                </a:lnTo>
                <a:lnTo>
                  <a:pt x="10237355" y="16814"/>
                </a:lnTo>
                <a:lnTo>
                  <a:pt x="10234498" y="21069"/>
                </a:lnTo>
                <a:lnTo>
                  <a:pt x="10100183" y="161632"/>
                </a:lnTo>
                <a:lnTo>
                  <a:pt x="10100183" y="162052"/>
                </a:lnTo>
                <a:lnTo>
                  <a:pt x="10095242" y="167220"/>
                </a:lnTo>
                <a:lnTo>
                  <a:pt x="10086118" y="176282"/>
                </a:lnTo>
                <a:lnTo>
                  <a:pt x="10077024" y="182941"/>
                </a:lnTo>
                <a:lnTo>
                  <a:pt x="10068235" y="187560"/>
                </a:lnTo>
                <a:lnTo>
                  <a:pt x="10060025" y="190500"/>
                </a:lnTo>
                <a:lnTo>
                  <a:pt x="0" y="190500"/>
                </a:lnTo>
                <a:lnTo>
                  <a:pt x="0" y="457200"/>
                </a:lnTo>
                <a:lnTo>
                  <a:pt x="10558907" y="457314"/>
                </a:lnTo>
                <a:lnTo>
                  <a:pt x="10558907" y="457479"/>
                </a:lnTo>
                <a:lnTo>
                  <a:pt x="10692003" y="457479"/>
                </a:lnTo>
                <a:lnTo>
                  <a:pt x="10692003" y="11176"/>
                </a:lnTo>
                <a:lnTo>
                  <a:pt x="10244836" y="11176"/>
                </a:lnTo>
                <a:lnTo>
                  <a:pt x="10244836" y="10668"/>
                </a:lnTo>
                <a:close/>
              </a:path>
              <a:path w="10692130" h="457834">
                <a:moveTo>
                  <a:pt x="10692003" y="0"/>
                </a:moveTo>
                <a:lnTo>
                  <a:pt x="10274274" y="12"/>
                </a:lnTo>
                <a:lnTo>
                  <a:pt x="10271175" y="711"/>
                </a:lnTo>
                <a:lnTo>
                  <a:pt x="10262940" y="2439"/>
                </a:lnTo>
                <a:lnTo>
                  <a:pt x="10255838" y="4943"/>
                </a:lnTo>
                <a:lnTo>
                  <a:pt x="10249821" y="7947"/>
                </a:lnTo>
                <a:lnTo>
                  <a:pt x="10244836" y="11176"/>
                </a:lnTo>
                <a:lnTo>
                  <a:pt x="10692003" y="11176"/>
                </a:lnTo>
                <a:lnTo>
                  <a:pt x="10692003" y="0"/>
                </a:lnTo>
                <a:close/>
              </a:path>
            </a:pathLst>
          </a:custGeom>
          <a:solidFill>
            <a:srgbClr val="D8DCDB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0397290" y="7193077"/>
            <a:ext cx="302581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505A4-A9BA-BE40-8AEF-76B7F36FACCE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924113" y="1981025"/>
            <a:ext cx="11863922" cy="4829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924114" y="1239739"/>
            <a:ext cx="10053245" cy="325078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44714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000"/>
    </mc:Choice>
    <mc:Fallback xmlns="">
      <p:transition spd="slow" advClick="0" advTm="58000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55" y="253033"/>
            <a:ext cx="2504892" cy="1408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4114" y="536477"/>
            <a:ext cx="10053245" cy="6858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95965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object 8"/>
          <p:cNvSpPr/>
          <p:nvPr userDrawn="1"/>
        </p:nvSpPr>
        <p:spPr>
          <a:xfrm>
            <a:off x="0" y="1"/>
            <a:ext cx="13442941" cy="1800000"/>
          </a:xfrm>
          <a:custGeom>
            <a:avLst/>
            <a:gdLst/>
            <a:ahLst/>
            <a:cxnLst/>
            <a:rect l="l" t="t" r="r" b="b"/>
            <a:pathLst>
              <a:path w="10692130" h="2207895">
                <a:moveTo>
                  <a:pt x="0" y="1398460"/>
                </a:moveTo>
                <a:lnTo>
                  <a:pt x="0" y="2207361"/>
                </a:lnTo>
                <a:lnTo>
                  <a:pt x="10668744" y="2207361"/>
                </a:lnTo>
                <a:lnTo>
                  <a:pt x="10692003" y="2201073"/>
                </a:lnTo>
                <a:lnTo>
                  <a:pt x="10692003" y="1675142"/>
                </a:lnTo>
                <a:lnTo>
                  <a:pt x="8966347" y="1675142"/>
                </a:lnTo>
                <a:lnTo>
                  <a:pt x="8709146" y="1417955"/>
                </a:lnTo>
                <a:lnTo>
                  <a:pt x="8702709" y="1409233"/>
                </a:lnTo>
                <a:lnTo>
                  <a:pt x="8696989" y="1404431"/>
                </a:lnTo>
                <a:lnTo>
                  <a:pt x="8688769" y="1401840"/>
                </a:lnTo>
                <a:lnTo>
                  <a:pt x="8674831" y="1399755"/>
                </a:lnTo>
                <a:lnTo>
                  <a:pt x="8671935" y="1399133"/>
                </a:lnTo>
                <a:lnTo>
                  <a:pt x="8395228" y="1399108"/>
                </a:lnTo>
                <a:lnTo>
                  <a:pt x="8392332" y="1398473"/>
                </a:lnTo>
                <a:lnTo>
                  <a:pt x="0" y="1398460"/>
                </a:lnTo>
                <a:close/>
              </a:path>
              <a:path w="10692130" h="2207895">
                <a:moveTo>
                  <a:pt x="10692003" y="456260"/>
                </a:moveTo>
                <a:lnTo>
                  <a:pt x="10632129" y="456260"/>
                </a:lnTo>
                <a:lnTo>
                  <a:pt x="10632129" y="1637741"/>
                </a:lnTo>
                <a:lnTo>
                  <a:pt x="10626736" y="1658336"/>
                </a:lnTo>
                <a:lnTo>
                  <a:pt x="10614583" y="1669429"/>
                </a:lnTo>
                <a:lnTo>
                  <a:pt x="10601713" y="1673961"/>
                </a:lnTo>
                <a:lnTo>
                  <a:pt x="10594169" y="1674876"/>
                </a:lnTo>
                <a:lnTo>
                  <a:pt x="10594169" y="1675142"/>
                </a:lnTo>
                <a:lnTo>
                  <a:pt x="10692003" y="1675142"/>
                </a:lnTo>
                <a:lnTo>
                  <a:pt x="10692003" y="456260"/>
                </a:lnTo>
                <a:close/>
              </a:path>
              <a:path w="10692130" h="2207895">
                <a:moveTo>
                  <a:pt x="10692003" y="0"/>
                </a:moveTo>
                <a:lnTo>
                  <a:pt x="0" y="0"/>
                </a:lnTo>
                <a:lnTo>
                  <a:pt x="0" y="651256"/>
                </a:lnTo>
                <a:lnTo>
                  <a:pt x="8392332" y="651243"/>
                </a:lnTo>
                <a:lnTo>
                  <a:pt x="8395228" y="650621"/>
                </a:lnTo>
                <a:lnTo>
                  <a:pt x="8671935" y="650595"/>
                </a:lnTo>
                <a:lnTo>
                  <a:pt x="8707135" y="634165"/>
                </a:lnTo>
                <a:lnTo>
                  <a:pt x="8709146" y="631774"/>
                </a:lnTo>
                <a:lnTo>
                  <a:pt x="8884660" y="456260"/>
                </a:lnTo>
                <a:lnTo>
                  <a:pt x="10692003" y="456260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8" name="object 4"/>
          <p:cNvSpPr/>
          <p:nvPr userDrawn="1"/>
        </p:nvSpPr>
        <p:spPr>
          <a:xfrm>
            <a:off x="0" y="7105650"/>
            <a:ext cx="13444538" cy="457200"/>
          </a:xfrm>
          <a:custGeom>
            <a:avLst/>
            <a:gdLst/>
            <a:ahLst/>
            <a:cxnLst/>
            <a:rect l="l" t="t" r="r" b="b"/>
            <a:pathLst>
              <a:path w="10692130" h="457834">
                <a:moveTo>
                  <a:pt x="10244836" y="10668"/>
                </a:moveTo>
                <a:lnTo>
                  <a:pt x="10243439" y="12141"/>
                </a:lnTo>
                <a:lnTo>
                  <a:pt x="10237355" y="16814"/>
                </a:lnTo>
                <a:lnTo>
                  <a:pt x="10234498" y="21069"/>
                </a:lnTo>
                <a:lnTo>
                  <a:pt x="10100183" y="161632"/>
                </a:lnTo>
                <a:lnTo>
                  <a:pt x="10100183" y="162052"/>
                </a:lnTo>
                <a:lnTo>
                  <a:pt x="10095242" y="167220"/>
                </a:lnTo>
                <a:lnTo>
                  <a:pt x="10086118" y="176282"/>
                </a:lnTo>
                <a:lnTo>
                  <a:pt x="10077024" y="182941"/>
                </a:lnTo>
                <a:lnTo>
                  <a:pt x="10068235" y="187560"/>
                </a:lnTo>
                <a:lnTo>
                  <a:pt x="10060025" y="190500"/>
                </a:lnTo>
                <a:lnTo>
                  <a:pt x="0" y="190500"/>
                </a:lnTo>
                <a:lnTo>
                  <a:pt x="0" y="457200"/>
                </a:lnTo>
                <a:lnTo>
                  <a:pt x="10558907" y="457314"/>
                </a:lnTo>
                <a:lnTo>
                  <a:pt x="10558907" y="457479"/>
                </a:lnTo>
                <a:lnTo>
                  <a:pt x="10692003" y="457479"/>
                </a:lnTo>
                <a:lnTo>
                  <a:pt x="10692003" y="11176"/>
                </a:lnTo>
                <a:lnTo>
                  <a:pt x="10244836" y="11176"/>
                </a:lnTo>
                <a:lnTo>
                  <a:pt x="10244836" y="10668"/>
                </a:lnTo>
                <a:close/>
              </a:path>
              <a:path w="10692130" h="457834">
                <a:moveTo>
                  <a:pt x="10692003" y="0"/>
                </a:moveTo>
                <a:lnTo>
                  <a:pt x="10274274" y="12"/>
                </a:lnTo>
                <a:lnTo>
                  <a:pt x="10271175" y="711"/>
                </a:lnTo>
                <a:lnTo>
                  <a:pt x="10262940" y="2439"/>
                </a:lnTo>
                <a:lnTo>
                  <a:pt x="10255838" y="4943"/>
                </a:lnTo>
                <a:lnTo>
                  <a:pt x="10249821" y="7947"/>
                </a:lnTo>
                <a:lnTo>
                  <a:pt x="10244836" y="11176"/>
                </a:lnTo>
                <a:lnTo>
                  <a:pt x="10692003" y="11176"/>
                </a:lnTo>
                <a:lnTo>
                  <a:pt x="10692003" y="0"/>
                </a:lnTo>
                <a:close/>
              </a:path>
            </a:pathLst>
          </a:custGeom>
          <a:solidFill>
            <a:srgbClr val="D8DCDB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924114" y="1239739"/>
            <a:ext cx="10053245" cy="3250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/>
              <a:t>Subheading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924114" y="2101293"/>
            <a:ext cx="11773388" cy="4704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B0B85F-4420-4939-939A-4D8CFE5A6456}"/>
              </a:ext>
            </a:extLst>
          </p:cNvPr>
          <p:cNvSpPr txBox="1">
            <a:spLocks/>
          </p:cNvSpPr>
          <p:nvPr userDrawn="1"/>
        </p:nvSpPr>
        <p:spPr>
          <a:xfrm>
            <a:off x="10397290" y="7193077"/>
            <a:ext cx="302581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505A4-A9BA-BE40-8AEF-76B7F36FACCE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417A71-2B1C-444A-AE78-4EDC6C80AB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000"/>
    </mc:Choice>
    <mc:Fallback xmlns="">
      <p:transition spd="slow" advClick="0" advTm="58000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08315" y="1982467"/>
            <a:ext cx="12289186" cy="6858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95965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object 4"/>
          <p:cNvSpPr/>
          <p:nvPr userDrawn="1"/>
        </p:nvSpPr>
        <p:spPr>
          <a:xfrm>
            <a:off x="0" y="7105650"/>
            <a:ext cx="13444538" cy="457200"/>
          </a:xfrm>
          <a:custGeom>
            <a:avLst/>
            <a:gdLst/>
            <a:ahLst/>
            <a:cxnLst/>
            <a:rect l="l" t="t" r="r" b="b"/>
            <a:pathLst>
              <a:path w="10692130" h="457834">
                <a:moveTo>
                  <a:pt x="10244836" y="10668"/>
                </a:moveTo>
                <a:lnTo>
                  <a:pt x="10243439" y="12141"/>
                </a:lnTo>
                <a:lnTo>
                  <a:pt x="10237355" y="16814"/>
                </a:lnTo>
                <a:lnTo>
                  <a:pt x="10234498" y="21069"/>
                </a:lnTo>
                <a:lnTo>
                  <a:pt x="10100183" y="161632"/>
                </a:lnTo>
                <a:lnTo>
                  <a:pt x="10100183" y="162052"/>
                </a:lnTo>
                <a:lnTo>
                  <a:pt x="10095242" y="167220"/>
                </a:lnTo>
                <a:lnTo>
                  <a:pt x="10086118" y="176282"/>
                </a:lnTo>
                <a:lnTo>
                  <a:pt x="10077024" y="182941"/>
                </a:lnTo>
                <a:lnTo>
                  <a:pt x="10068235" y="187560"/>
                </a:lnTo>
                <a:lnTo>
                  <a:pt x="10060025" y="190500"/>
                </a:lnTo>
                <a:lnTo>
                  <a:pt x="0" y="190500"/>
                </a:lnTo>
                <a:lnTo>
                  <a:pt x="0" y="457200"/>
                </a:lnTo>
                <a:lnTo>
                  <a:pt x="10558907" y="457314"/>
                </a:lnTo>
                <a:lnTo>
                  <a:pt x="10558907" y="457479"/>
                </a:lnTo>
                <a:lnTo>
                  <a:pt x="10692003" y="457479"/>
                </a:lnTo>
                <a:lnTo>
                  <a:pt x="10692003" y="11176"/>
                </a:lnTo>
                <a:lnTo>
                  <a:pt x="10244836" y="11176"/>
                </a:lnTo>
                <a:lnTo>
                  <a:pt x="10244836" y="10668"/>
                </a:lnTo>
                <a:close/>
              </a:path>
              <a:path w="10692130" h="457834">
                <a:moveTo>
                  <a:pt x="10692003" y="0"/>
                </a:moveTo>
                <a:lnTo>
                  <a:pt x="10274274" y="12"/>
                </a:lnTo>
                <a:lnTo>
                  <a:pt x="10271175" y="711"/>
                </a:lnTo>
                <a:lnTo>
                  <a:pt x="10262940" y="2439"/>
                </a:lnTo>
                <a:lnTo>
                  <a:pt x="10255838" y="4943"/>
                </a:lnTo>
                <a:lnTo>
                  <a:pt x="10249821" y="7947"/>
                </a:lnTo>
                <a:lnTo>
                  <a:pt x="10244836" y="11176"/>
                </a:lnTo>
                <a:lnTo>
                  <a:pt x="10692003" y="11176"/>
                </a:lnTo>
                <a:lnTo>
                  <a:pt x="10692003" y="0"/>
                </a:lnTo>
                <a:close/>
              </a:path>
            </a:pathLst>
          </a:custGeom>
          <a:solidFill>
            <a:srgbClr val="D8DCDB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08315" y="2701305"/>
            <a:ext cx="12289186" cy="4005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/>
              <a:t>Subheading</a:t>
            </a:r>
            <a:endParaRPr lang="en-US" dirty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08315" y="3189255"/>
            <a:ext cx="12289186" cy="38726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47"/>
            <a:ext cx="13444538" cy="188927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C14D5AA-5B3A-47BD-BC70-41F7C6365252}"/>
              </a:ext>
            </a:extLst>
          </p:cNvPr>
          <p:cNvSpPr txBox="1">
            <a:spLocks/>
          </p:cNvSpPr>
          <p:nvPr userDrawn="1"/>
        </p:nvSpPr>
        <p:spPr>
          <a:xfrm>
            <a:off x="10397290" y="7193077"/>
            <a:ext cx="302581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505A4-A9BA-BE40-8AEF-76B7F36FACCE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20E5E5-3824-4776-807E-413B3C32F1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449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000"/>
    </mc:Choice>
    <mc:Fallback xmlns="">
      <p:transition spd="slow" advClick="0" advTm="58000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3444538" cy="7562850"/>
          </a:xfrm>
          <a:prstGeom prst="rect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object 4"/>
          <p:cNvSpPr/>
          <p:nvPr userDrawn="1"/>
        </p:nvSpPr>
        <p:spPr>
          <a:xfrm>
            <a:off x="0" y="7134225"/>
            <a:ext cx="13444538" cy="457200"/>
          </a:xfrm>
          <a:custGeom>
            <a:avLst/>
            <a:gdLst/>
            <a:ahLst/>
            <a:cxnLst/>
            <a:rect l="l" t="t" r="r" b="b"/>
            <a:pathLst>
              <a:path w="10692130" h="457834">
                <a:moveTo>
                  <a:pt x="10244836" y="10668"/>
                </a:moveTo>
                <a:lnTo>
                  <a:pt x="10243439" y="12141"/>
                </a:lnTo>
                <a:lnTo>
                  <a:pt x="10237355" y="16814"/>
                </a:lnTo>
                <a:lnTo>
                  <a:pt x="10234498" y="21069"/>
                </a:lnTo>
                <a:lnTo>
                  <a:pt x="10100183" y="161632"/>
                </a:lnTo>
                <a:lnTo>
                  <a:pt x="10100183" y="162052"/>
                </a:lnTo>
                <a:lnTo>
                  <a:pt x="10095242" y="167220"/>
                </a:lnTo>
                <a:lnTo>
                  <a:pt x="10086118" y="176282"/>
                </a:lnTo>
                <a:lnTo>
                  <a:pt x="10077024" y="182941"/>
                </a:lnTo>
                <a:lnTo>
                  <a:pt x="10068235" y="187560"/>
                </a:lnTo>
                <a:lnTo>
                  <a:pt x="10060025" y="190500"/>
                </a:lnTo>
                <a:lnTo>
                  <a:pt x="0" y="190500"/>
                </a:lnTo>
                <a:lnTo>
                  <a:pt x="0" y="457200"/>
                </a:lnTo>
                <a:lnTo>
                  <a:pt x="10558907" y="457314"/>
                </a:lnTo>
                <a:lnTo>
                  <a:pt x="10558907" y="457479"/>
                </a:lnTo>
                <a:lnTo>
                  <a:pt x="10692003" y="457479"/>
                </a:lnTo>
                <a:lnTo>
                  <a:pt x="10692003" y="11176"/>
                </a:lnTo>
                <a:lnTo>
                  <a:pt x="10244836" y="11176"/>
                </a:lnTo>
                <a:lnTo>
                  <a:pt x="10244836" y="10668"/>
                </a:lnTo>
                <a:close/>
              </a:path>
              <a:path w="10692130" h="457834">
                <a:moveTo>
                  <a:pt x="10692003" y="0"/>
                </a:moveTo>
                <a:lnTo>
                  <a:pt x="10274274" y="12"/>
                </a:lnTo>
                <a:lnTo>
                  <a:pt x="10271175" y="711"/>
                </a:lnTo>
                <a:lnTo>
                  <a:pt x="10262940" y="2439"/>
                </a:lnTo>
                <a:lnTo>
                  <a:pt x="10255838" y="4943"/>
                </a:lnTo>
                <a:lnTo>
                  <a:pt x="10249821" y="7947"/>
                </a:lnTo>
                <a:lnTo>
                  <a:pt x="10244836" y="11176"/>
                </a:lnTo>
                <a:lnTo>
                  <a:pt x="10692003" y="11176"/>
                </a:lnTo>
                <a:lnTo>
                  <a:pt x="10692003" y="0"/>
                </a:lnTo>
                <a:close/>
              </a:path>
            </a:pathLst>
          </a:custGeom>
          <a:solidFill>
            <a:srgbClr val="D8DCDB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7" name="object 3"/>
          <p:cNvSpPr/>
          <p:nvPr userDrawn="1"/>
        </p:nvSpPr>
        <p:spPr>
          <a:xfrm>
            <a:off x="580849" y="1421889"/>
            <a:ext cx="12293290" cy="3607435"/>
          </a:xfrm>
          <a:custGeom>
            <a:avLst/>
            <a:gdLst/>
            <a:ahLst/>
            <a:cxnLst/>
            <a:rect l="l" t="t" r="r" b="b"/>
            <a:pathLst>
              <a:path w="9777730" h="3607435">
                <a:moveTo>
                  <a:pt x="9683534" y="0"/>
                </a:moveTo>
                <a:lnTo>
                  <a:pt x="90982" y="0"/>
                </a:lnTo>
                <a:lnTo>
                  <a:pt x="38383" y="10146"/>
                </a:lnTo>
                <a:lnTo>
                  <a:pt x="11372" y="32467"/>
                </a:lnTo>
                <a:lnTo>
                  <a:pt x="1421" y="54788"/>
                </a:lnTo>
                <a:lnTo>
                  <a:pt x="0" y="64935"/>
                </a:lnTo>
                <a:lnTo>
                  <a:pt x="0" y="479742"/>
                </a:lnTo>
                <a:lnTo>
                  <a:pt x="1219" y="485813"/>
                </a:lnTo>
                <a:lnTo>
                  <a:pt x="3086" y="491350"/>
                </a:lnTo>
                <a:lnTo>
                  <a:pt x="3086" y="3549332"/>
                </a:lnTo>
                <a:lnTo>
                  <a:pt x="4387" y="3582856"/>
                </a:lnTo>
                <a:lnTo>
                  <a:pt x="13500" y="3600072"/>
                </a:lnTo>
                <a:lnTo>
                  <a:pt x="38233" y="3606414"/>
                </a:lnTo>
                <a:lnTo>
                  <a:pt x="86398" y="3607320"/>
                </a:lnTo>
                <a:lnTo>
                  <a:pt x="6456895" y="3607282"/>
                </a:lnTo>
                <a:lnTo>
                  <a:pt x="6523431" y="3595092"/>
                </a:lnTo>
                <a:lnTo>
                  <a:pt x="6562231" y="3579652"/>
                </a:lnTo>
                <a:lnTo>
                  <a:pt x="6592112" y="3559682"/>
                </a:lnTo>
                <a:lnTo>
                  <a:pt x="7550137" y="2892818"/>
                </a:lnTo>
                <a:lnTo>
                  <a:pt x="7591311" y="2866848"/>
                </a:lnTo>
                <a:lnTo>
                  <a:pt x="7631774" y="2849957"/>
                </a:lnTo>
                <a:lnTo>
                  <a:pt x="7669325" y="2840260"/>
                </a:lnTo>
                <a:lnTo>
                  <a:pt x="7701762" y="2835871"/>
                </a:lnTo>
                <a:lnTo>
                  <a:pt x="9694291" y="2835871"/>
                </a:lnTo>
                <a:lnTo>
                  <a:pt x="9742455" y="2834965"/>
                </a:lnTo>
                <a:lnTo>
                  <a:pt x="9767189" y="2828623"/>
                </a:lnTo>
                <a:lnTo>
                  <a:pt x="9776301" y="2811408"/>
                </a:lnTo>
                <a:lnTo>
                  <a:pt x="9777603" y="2777883"/>
                </a:lnTo>
                <a:lnTo>
                  <a:pt x="9777603" y="93065"/>
                </a:lnTo>
                <a:lnTo>
                  <a:pt x="9774529" y="93065"/>
                </a:lnTo>
                <a:lnTo>
                  <a:pt x="9774529" y="64935"/>
                </a:lnTo>
                <a:lnTo>
                  <a:pt x="9760311" y="27394"/>
                </a:lnTo>
                <a:lnTo>
                  <a:pt x="9729031" y="8116"/>
                </a:lnTo>
                <a:lnTo>
                  <a:pt x="9697752" y="1014"/>
                </a:lnTo>
                <a:lnTo>
                  <a:pt x="96835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78206" y="1647825"/>
            <a:ext cx="11688126" cy="31242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“INSERT A PULL QUOTE FOR PRESENTATION HERE”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93215" y="1309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5E51C4-3815-475D-A80C-3D25F6D518B0}"/>
              </a:ext>
            </a:extLst>
          </p:cNvPr>
          <p:cNvSpPr txBox="1">
            <a:spLocks/>
          </p:cNvSpPr>
          <p:nvPr userDrawn="1"/>
        </p:nvSpPr>
        <p:spPr>
          <a:xfrm>
            <a:off x="10397290" y="7193077"/>
            <a:ext cx="302581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505A4-A9BA-BE40-8AEF-76B7F36FACCE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E862D5-855B-4E1A-A39A-A5323A2C76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000"/>
    </mc:Choice>
    <mc:Fallback xmlns="">
      <p:transition spd="slow" advClick="0" advTm="58000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/>
          <p:cNvSpPr/>
          <p:nvPr userDrawn="1"/>
        </p:nvSpPr>
        <p:spPr>
          <a:xfrm>
            <a:off x="0" y="7105650"/>
            <a:ext cx="13456218" cy="457200"/>
          </a:xfrm>
          <a:custGeom>
            <a:avLst/>
            <a:gdLst/>
            <a:ahLst/>
            <a:cxnLst/>
            <a:rect l="l" t="t" r="r" b="b"/>
            <a:pathLst>
              <a:path w="10692130" h="457834">
                <a:moveTo>
                  <a:pt x="10244836" y="10668"/>
                </a:moveTo>
                <a:lnTo>
                  <a:pt x="10243439" y="12141"/>
                </a:lnTo>
                <a:lnTo>
                  <a:pt x="10237355" y="16814"/>
                </a:lnTo>
                <a:lnTo>
                  <a:pt x="10234498" y="21069"/>
                </a:lnTo>
                <a:lnTo>
                  <a:pt x="10100183" y="161632"/>
                </a:lnTo>
                <a:lnTo>
                  <a:pt x="10100183" y="162052"/>
                </a:lnTo>
                <a:lnTo>
                  <a:pt x="10095242" y="167220"/>
                </a:lnTo>
                <a:lnTo>
                  <a:pt x="10086118" y="176282"/>
                </a:lnTo>
                <a:lnTo>
                  <a:pt x="10077024" y="182941"/>
                </a:lnTo>
                <a:lnTo>
                  <a:pt x="10068235" y="187560"/>
                </a:lnTo>
                <a:lnTo>
                  <a:pt x="10060025" y="190500"/>
                </a:lnTo>
                <a:lnTo>
                  <a:pt x="0" y="190500"/>
                </a:lnTo>
                <a:lnTo>
                  <a:pt x="0" y="457200"/>
                </a:lnTo>
                <a:lnTo>
                  <a:pt x="10558907" y="457314"/>
                </a:lnTo>
                <a:lnTo>
                  <a:pt x="10558907" y="457479"/>
                </a:lnTo>
                <a:lnTo>
                  <a:pt x="10692003" y="457479"/>
                </a:lnTo>
                <a:lnTo>
                  <a:pt x="10692003" y="11176"/>
                </a:lnTo>
                <a:lnTo>
                  <a:pt x="10244836" y="11176"/>
                </a:lnTo>
                <a:lnTo>
                  <a:pt x="10244836" y="10668"/>
                </a:lnTo>
                <a:close/>
              </a:path>
              <a:path w="10692130" h="457834">
                <a:moveTo>
                  <a:pt x="10692003" y="0"/>
                </a:moveTo>
                <a:lnTo>
                  <a:pt x="10274274" y="12"/>
                </a:lnTo>
                <a:lnTo>
                  <a:pt x="10271175" y="711"/>
                </a:lnTo>
                <a:lnTo>
                  <a:pt x="10262940" y="2439"/>
                </a:lnTo>
                <a:lnTo>
                  <a:pt x="10255838" y="4943"/>
                </a:lnTo>
                <a:lnTo>
                  <a:pt x="10249821" y="7947"/>
                </a:lnTo>
                <a:lnTo>
                  <a:pt x="10244836" y="11176"/>
                </a:lnTo>
                <a:lnTo>
                  <a:pt x="10692003" y="11176"/>
                </a:lnTo>
                <a:lnTo>
                  <a:pt x="10692003" y="0"/>
                </a:lnTo>
                <a:close/>
              </a:path>
            </a:pathLst>
          </a:custGeom>
          <a:solidFill>
            <a:srgbClr val="D8DCDB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924114" y="1261839"/>
            <a:ext cx="11596313" cy="2873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95965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/>
              <a:t>Subheading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924114" y="1765201"/>
            <a:ext cx="11596313" cy="51125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838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0" y="0"/>
            <a:ext cx="13434788" cy="65532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924114" y="558577"/>
            <a:ext cx="11596313" cy="6858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95965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530A10-E711-4D1E-8788-AA641D438570}"/>
              </a:ext>
            </a:extLst>
          </p:cNvPr>
          <p:cNvSpPr txBox="1">
            <a:spLocks/>
          </p:cNvSpPr>
          <p:nvPr userDrawn="1"/>
        </p:nvSpPr>
        <p:spPr>
          <a:xfrm>
            <a:off x="10397290" y="7193077"/>
            <a:ext cx="302581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505A4-A9BA-BE40-8AEF-76B7F36FACCE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EC2982-16EB-4044-958F-F2F8C57ED9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94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000"/>
    </mc:Choice>
    <mc:Fallback xmlns="">
      <p:transition spd="slow" advClick="0" advTm="58000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S SlideHeader">
            <a:extLst>
              <a:ext uri="{FF2B5EF4-FFF2-40B4-BE49-F238E27FC236}">
                <a16:creationId xmlns:a16="http://schemas.microsoft.com/office/drawing/2014/main" id="{116DA136-195C-41B2-B832-A8C022012904}"/>
              </a:ext>
            </a:extLst>
          </p:cNvPr>
          <p:cNvSpPr txBox="1"/>
          <p:nvPr userDrawn="1"/>
        </p:nvSpPr>
        <p:spPr>
          <a:xfrm>
            <a:off x="1344454" y="63500"/>
            <a:ext cx="1075563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AU" sz="1200" b="1" i="0" u="none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1" r:id="rId3"/>
    <p:sldLayoutId id="2147483684" r:id="rId4"/>
    <p:sldLayoutId id="2147483682" r:id="rId5"/>
    <p:sldLayoutId id="2147483683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8000"/>
    </mc:Choice>
    <mc:Fallback xmlns="">
      <p:transition spd="slow" advClick="0" advTm="5800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http://climatica.org.uk/wp-content/uploads/2013/04/Climate-model-resolution-600x325.jpg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6924" y="5797551"/>
            <a:ext cx="7281751" cy="13682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CLIMATE IMPACTS</a:t>
            </a:r>
          </a:p>
          <a:p>
            <a:pPr marL="0" indent="0">
              <a:buNone/>
            </a:pPr>
            <a:r>
              <a:rPr lang="en-US" sz="2000" dirty="0"/>
              <a:t>CLIMATE SCIENCE, RISK AND ADAPTATION PATHWAYS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6B14C6-B121-4928-B47C-4107EBED3F05}"/>
              </a:ext>
            </a:extLst>
          </p:cNvPr>
          <p:cNvSpPr txBox="1"/>
          <p:nvPr/>
        </p:nvSpPr>
        <p:spPr>
          <a:xfrm>
            <a:off x="8522469" y="901105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INTERNATIONAL POLICY </a:t>
            </a: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&amp; STRATEGIES FACULTY</a:t>
            </a:r>
          </a:p>
        </p:txBody>
      </p:sp>
    </p:spTree>
    <p:extLst>
      <p:ext uri="{BB962C8B-B14F-4D97-AF65-F5344CB8AC3E}">
        <p14:creationId xmlns:p14="http://schemas.microsoft.com/office/powerpoint/2010/main" val="113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000"/>
    </mc:Choice>
    <mc:Fallback xmlns="">
      <p:transition spd="slow" advClick="0" advTm="5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GETTING THE INFORMATION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937517" y="1837209"/>
            <a:ext cx="11329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altLang="en-US" sz="3200" dirty="0">
                <a:solidFill>
                  <a:schemeClr val="bg1"/>
                </a:solidFill>
              </a:rPr>
              <a:t>Use the Climate Change in Australia ‘cheat sheet’ as a starting point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AU" altLang="en-US" sz="32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altLang="en-US" sz="3200" dirty="0">
                <a:solidFill>
                  <a:schemeClr val="bg1"/>
                </a:solidFill>
              </a:rPr>
              <a:t>Also look at the decision tree on the website to help you find what you need</a:t>
            </a:r>
          </a:p>
        </p:txBody>
      </p:sp>
    </p:spTree>
    <p:extLst>
      <p:ext uri="{BB962C8B-B14F-4D97-AF65-F5344CB8AC3E}">
        <p14:creationId xmlns:p14="http://schemas.microsoft.com/office/powerpoint/2010/main" val="33880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300"/>
    </mc:Choice>
    <mc:Fallback xmlns="">
      <p:transition spd="slow" advClick="0" advTm="333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87" y="496943"/>
            <a:ext cx="8676964" cy="6720673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6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"/>
    </mc:Choice>
    <mc:Fallback xmlns="">
      <p:transition spd="slow" advClick="0" advTm="36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EXPLORERS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8" t="12469" r="33055" b="5554"/>
          <a:stretch>
            <a:fillRect/>
          </a:stretch>
        </p:blipFill>
        <p:spPr bwMode="auto">
          <a:xfrm>
            <a:off x="7082309" y="1891997"/>
            <a:ext cx="4251121" cy="5345812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4114" y="6937914"/>
            <a:ext cx="61674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1600" dirty="0">
                <a:latin typeface="Calibri" panose="020F0502020204030204" pitchFamily="34" charset="0"/>
              </a:rPr>
              <a:t>[Home » Climate Projections » Explore Data » Summary Data Explorer]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2329781" y="3433454"/>
            <a:ext cx="37912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2800" dirty="0">
                <a:latin typeface="+mn-lt"/>
                <a:cs typeface="+mn-cs"/>
              </a:rPr>
              <a:t>Obtain data on changes in mean climate</a:t>
            </a:r>
          </a:p>
        </p:txBody>
      </p:sp>
    </p:spTree>
    <p:extLst>
      <p:ext uri="{BB962C8B-B14F-4D97-AF65-F5344CB8AC3E}">
        <p14:creationId xmlns:p14="http://schemas.microsoft.com/office/powerpoint/2010/main" val="139721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000"/>
    </mc:Choice>
    <mc:Fallback xmlns="">
      <p:transition spd="slow" advClick="0" advTm="3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CLIMATE ANALOGUES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90221" y="1901310"/>
            <a:ext cx="7103144" cy="4704468"/>
          </a:xfrm>
        </p:spPr>
        <p:txBody>
          <a:bodyPr/>
          <a:lstStyle/>
          <a:p>
            <a:pPr marL="270000" indent="-270000">
              <a:spcAft>
                <a:spcPts val="600"/>
              </a:spcAft>
              <a:buNone/>
              <a:defRPr/>
            </a:pPr>
            <a:r>
              <a:rPr lang="en-AU" dirty="0"/>
              <a:t>Can select:</a:t>
            </a:r>
          </a:p>
          <a:p>
            <a:pPr marL="270000" indent="-27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dirty="0"/>
              <a:t>Locality</a:t>
            </a:r>
          </a:p>
          <a:p>
            <a:pPr marL="270000" indent="-27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dirty="0"/>
              <a:t>Emissions scenario (RCP2.6, RCP4.5, RCP8.5)</a:t>
            </a:r>
          </a:p>
          <a:p>
            <a:pPr marL="270000" indent="-27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dirty="0"/>
              <a:t>Future scenario description</a:t>
            </a:r>
          </a:p>
          <a:p>
            <a:pPr marL="270000" indent="-27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dirty="0"/>
              <a:t>Time period (centred on 2030, 2050, or 2090)</a:t>
            </a:r>
          </a:p>
          <a:p>
            <a:endParaRPr lang="en-AU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8" t="5286" r="29092" b="35"/>
          <a:stretch>
            <a:fillRect/>
          </a:stretch>
        </p:blipFill>
        <p:spPr bwMode="auto">
          <a:xfrm>
            <a:off x="610432" y="1837209"/>
            <a:ext cx="4381650" cy="5422748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0" t="69798" r="46970" b="21313"/>
          <a:stretch>
            <a:fillRect/>
          </a:stretch>
        </p:blipFill>
        <p:spPr bwMode="auto">
          <a:xfrm>
            <a:off x="5488970" y="5774057"/>
            <a:ext cx="3105150" cy="936625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endCxn id="6" idx="1"/>
          </p:cNvCxnSpPr>
          <p:nvPr/>
        </p:nvCxnSpPr>
        <p:spPr>
          <a:xfrm>
            <a:off x="3049861" y="5678978"/>
            <a:ext cx="2439109" cy="563392"/>
          </a:xfrm>
          <a:prstGeom prst="straightConnector1">
            <a:avLst/>
          </a:prstGeom>
          <a:ln>
            <a:solidFill>
              <a:srgbClr val="D269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142895" y="6921403"/>
            <a:ext cx="6902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1600" dirty="0">
                <a:latin typeface="Calibri" panose="020F0502020204030204" pitchFamily="34" charset="0"/>
              </a:rPr>
              <a:t>[Home » Climate Projections » Climate analogues » Analogues Explorer]</a:t>
            </a:r>
          </a:p>
        </p:txBody>
      </p:sp>
    </p:spTree>
    <p:extLst>
      <p:ext uri="{BB962C8B-B14F-4D97-AF65-F5344CB8AC3E}">
        <p14:creationId xmlns:p14="http://schemas.microsoft.com/office/powerpoint/2010/main" val="36238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000"/>
    </mc:Choice>
    <mc:Fallback xmlns="">
      <p:transition spd="slow" advClick="0" advTm="6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89621" y="1045121"/>
            <a:ext cx="5438115" cy="5112568"/>
          </a:xfrm>
        </p:spPr>
        <p:txBody>
          <a:bodyPr/>
          <a:lstStyle/>
          <a:p>
            <a:pPr marL="0" indent="0">
              <a:buNone/>
            </a:pPr>
            <a:r>
              <a:rPr lang="en-AU" altLang="en-US" dirty="0">
                <a:latin typeface="Calibri" panose="020F0502020204030204" pitchFamily="34" charset="0"/>
              </a:rPr>
              <a:t>Using Cranbourne as an example, has identified seven Analogue towns – whose current climate could reflect Cranbourne’s in the future</a:t>
            </a:r>
          </a:p>
          <a:p>
            <a:endParaRPr lang="en-AU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 t="9744" r="29607" b="3745"/>
          <a:stretch>
            <a:fillRect/>
          </a:stretch>
        </p:blipFill>
        <p:spPr bwMode="auto">
          <a:xfrm>
            <a:off x="6506245" y="556579"/>
            <a:ext cx="5675560" cy="6591417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300"/>
    </mc:Choice>
    <mc:Fallback xmlns="">
      <p:transition spd="slow" advClick="0" advTm="293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CLIMATE ANALOGUES FOR MELBOURNE</a:t>
            </a:r>
          </a:p>
        </p:txBody>
      </p:sp>
      <p:pic>
        <p:nvPicPr>
          <p:cNvPr id="5" name="Picture 3" descr="Annual average rainfall for - Australia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561" y="2272476"/>
            <a:ext cx="5900702" cy="4083825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0"/>
          <p:cNvSpPr txBox="1">
            <a:spLocks/>
          </p:cNvSpPr>
          <p:nvPr/>
        </p:nvSpPr>
        <p:spPr bwMode="auto">
          <a:xfrm>
            <a:off x="4851802" y="1349146"/>
            <a:ext cx="37020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0838F"/>
                </a:solidFill>
                <a:latin typeface="Calibri" panose="020F0502020204030204" pitchFamily="34" charset="0"/>
                <a:cs typeface="+mn-cs"/>
              </a:rPr>
              <a:t>Climatological rainfall map based on around 2 degrees of warming and more than 20% drier</a:t>
            </a:r>
          </a:p>
        </p:txBody>
      </p:sp>
      <p:sp>
        <p:nvSpPr>
          <p:cNvPr id="7" name="Text Placeholder 10"/>
          <p:cNvSpPr txBox="1">
            <a:spLocks/>
          </p:cNvSpPr>
          <p:nvPr/>
        </p:nvSpPr>
        <p:spPr bwMode="auto">
          <a:xfrm>
            <a:off x="488949" y="1653373"/>
            <a:ext cx="3294612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70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838F"/>
                </a:solidFill>
                <a:latin typeface="Calibri" panose="020F0502020204030204" pitchFamily="34" charset="0"/>
                <a:cs typeface="+mn-cs"/>
              </a:rPr>
              <a:t>Clare, South Australia</a:t>
            </a:r>
          </a:p>
        </p:txBody>
      </p:sp>
      <p:sp>
        <p:nvSpPr>
          <p:cNvPr id="8" name="Text Placeholder 10"/>
          <p:cNvSpPr txBox="1">
            <a:spLocks/>
          </p:cNvSpPr>
          <p:nvPr/>
        </p:nvSpPr>
        <p:spPr bwMode="auto">
          <a:xfrm>
            <a:off x="10021019" y="1653373"/>
            <a:ext cx="2637387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700"/>
              </a:lnSpc>
              <a:spcBef>
                <a:spcPct val="0"/>
              </a:spcBef>
              <a:spcAft>
                <a:spcPts val="400"/>
              </a:spcAft>
              <a:buNone/>
            </a:pPr>
            <a:r>
              <a:rPr lang="en-US" altLang="en-US" sz="2000" dirty="0">
                <a:solidFill>
                  <a:srgbClr val="00838F"/>
                </a:solidFill>
                <a:latin typeface="Calibri" panose="020F0502020204030204" pitchFamily="34" charset="0"/>
                <a:cs typeface="+mn-cs"/>
              </a:rPr>
              <a:t>Melbourne, Victoria</a:t>
            </a: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 flipH="1">
            <a:off x="7020397" y="4501505"/>
            <a:ext cx="61912" cy="571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MS PGothic" panose="020B0600070205080204" pitchFamily="34" charset="-128"/>
            </a:endParaRPr>
          </a:p>
        </p:txBody>
      </p:sp>
      <p:pic>
        <p:nvPicPr>
          <p:cNvPr id="10" name="Picture 1" descr="1Road-Through-the-Rainforest-Yarra-Ranges-National-Park-Austral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61" y="2037372"/>
            <a:ext cx="3294504" cy="2490033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arra-valley-1-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61" y="4527404"/>
            <a:ext cx="3294504" cy="2270809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lare-Valle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" y="2037372"/>
            <a:ext cx="3340724" cy="2529816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16256-1000x80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7" y="4564807"/>
            <a:ext cx="3349208" cy="2233406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000"/>
    </mc:Choice>
    <mc:Fallback xmlns="">
      <p:transition spd="slow" advClick="0" advTm="3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EXAMPLE: CLIMATE ANALOGUES FOR MILDURA</a:t>
            </a:r>
          </a:p>
        </p:txBody>
      </p:sp>
      <p:pic>
        <p:nvPicPr>
          <p:cNvPr id="5" name="Picture 3" descr="Annual average rainfall for - Australia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99" y="2309937"/>
            <a:ext cx="5683482" cy="3919760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0" y="1664978"/>
            <a:ext cx="3558357" cy="2592570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9" y="4257548"/>
            <a:ext cx="3558357" cy="2404197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214" y="4242091"/>
            <a:ext cx="3629480" cy="2419654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214" y="1596226"/>
            <a:ext cx="3640775" cy="2645865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0"/>
          <p:cNvSpPr txBox="1">
            <a:spLocks/>
          </p:cNvSpPr>
          <p:nvPr/>
        </p:nvSpPr>
        <p:spPr bwMode="auto">
          <a:xfrm>
            <a:off x="4830035" y="1295071"/>
            <a:ext cx="3702050" cy="66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700"/>
              </a:lnSpc>
              <a:spcBef>
                <a:spcPct val="0"/>
              </a:spcBef>
              <a:spcAft>
                <a:spcPts val="400"/>
              </a:spcAft>
              <a:buNone/>
            </a:pPr>
            <a:r>
              <a:rPr lang="en-US" altLang="en-US" sz="2000" dirty="0">
                <a:solidFill>
                  <a:srgbClr val="00838F"/>
                </a:solidFill>
                <a:latin typeface="Calibri" panose="020F0502020204030204" pitchFamily="34" charset="0"/>
                <a:cs typeface="+mn-cs"/>
              </a:rPr>
              <a:t>Climatological rainfall map based on around 2 degrees of warming and more than 10% drier</a:t>
            </a:r>
          </a:p>
        </p:txBody>
      </p:sp>
      <p:sp>
        <p:nvSpPr>
          <p:cNvPr id="12" name="Text Placeholder 10"/>
          <p:cNvSpPr txBox="1">
            <a:spLocks/>
          </p:cNvSpPr>
          <p:nvPr/>
        </p:nvSpPr>
        <p:spPr bwMode="auto">
          <a:xfrm>
            <a:off x="529581" y="1312730"/>
            <a:ext cx="2570237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700"/>
              </a:lnSpc>
              <a:spcBef>
                <a:spcPct val="0"/>
              </a:spcBef>
              <a:spcAft>
                <a:spcPts val="400"/>
              </a:spcAft>
              <a:buNone/>
            </a:pPr>
            <a:r>
              <a:rPr lang="en-US" altLang="en-US" sz="2000" dirty="0">
                <a:solidFill>
                  <a:srgbClr val="00838F"/>
                </a:solidFill>
                <a:latin typeface="Calibri" panose="020F0502020204030204" pitchFamily="34" charset="0"/>
                <a:cs typeface="+mn-cs"/>
              </a:rPr>
              <a:t>Flinders Ranges, SA</a:t>
            </a:r>
          </a:p>
        </p:txBody>
      </p:sp>
      <p:sp>
        <p:nvSpPr>
          <p:cNvPr id="13" name="Text Placeholder 10"/>
          <p:cNvSpPr txBox="1">
            <a:spLocks/>
          </p:cNvSpPr>
          <p:nvPr/>
        </p:nvSpPr>
        <p:spPr bwMode="auto">
          <a:xfrm>
            <a:off x="10423660" y="1298644"/>
            <a:ext cx="1906587" cy="23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700"/>
              </a:lnSpc>
              <a:spcBef>
                <a:spcPct val="0"/>
              </a:spcBef>
              <a:spcAft>
                <a:spcPts val="400"/>
              </a:spcAft>
              <a:buNone/>
            </a:pPr>
            <a:r>
              <a:rPr lang="en-US" altLang="en-US" sz="2000" dirty="0" err="1">
                <a:solidFill>
                  <a:srgbClr val="00838F"/>
                </a:solidFill>
                <a:latin typeface="Calibri" panose="020F0502020204030204" pitchFamily="34" charset="0"/>
                <a:cs typeface="+mn-cs"/>
              </a:rPr>
              <a:t>Mildura</a:t>
            </a:r>
            <a:r>
              <a:rPr lang="en-US" altLang="en-US" sz="2000" dirty="0">
                <a:solidFill>
                  <a:srgbClr val="00838F"/>
                </a:solidFill>
                <a:latin typeface="Calibri" panose="020F0502020204030204" pitchFamily="34" charset="0"/>
                <a:cs typeface="+mn-cs"/>
              </a:rPr>
              <a:t>, Victoria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 flipH="1">
            <a:off x="7093992" y="4069457"/>
            <a:ext cx="60325" cy="57150"/>
          </a:xfrm>
          <a:prstGeom prst="ellipse">
            <a:avLst/>
          </a:prstGeom>
          <a:solidFill>
            <a:srgbClr val="01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MS PGothic" panose="020B0600070205080204" pitchFamily="34" charset="-128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 flipH="1">
            <a:off x="6876380" y="3925441"/>
            <a:ext cx="61913" cy="571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80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WILL CLIMATE CHANGE AFFECT BIODIVERSITY?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9" y="1117129"/>
            <a:ext cx="8690520" cy="6065223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6000"/>
    </mc:Choice>
    <mc:Fallback xmlns="">
      <p:transition spd="slow" advClick="0" advTm="96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WILL CLIMATE CHANGE AFFECT HEALTH?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1045121"/>
            <a:ext cx="5770563" cy="6170612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3000"/>
    </mc:Choice>
    <mc:Fallback xmlns="">
      <p:transition spd="slow" advClick="0" advTm="10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4114" y="469057"/>
            <a:ext cx="11596313" cy="685800"/>
          </a:xfrm>
        </p:spPr>
        <p:txBody>
          <a:bodyPr/>
          <a:lstStyle/>
          <a:p>
            <a:r>
              <a:rPr lang="en-AU" dirty="0"/>
              <a:t>HOW WILL CLIMATE CHANGE AFFECT AGRICULTURE?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544" y="1009353"/>
            <a:ext cx="5529450" cy="6228456"/>
          </a:xfrm>
          <a:prstGeom prst="rect">
            <a:avLst/>
          </a:prstGeom>
          <a:noFill/>
          <a:ln w="28575">
            <a:solidFill>
              <a:srgbClr val="D2692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40000"/>
    </mc:Choice>
    <mc:Fallback xmlns="">
      <p:transition spd="slow" advClick="0" advTm="324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PARIS AGREEMENT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24114" y="1981225"/>
            <a:ext cx="11773388" cy="4824536"/>
          </a:xfrm>
        </p:spPr>
        <p:txBody>
          <a:bodyPr/>
          <a:lstStyle/>
          <a:p>
            <a:pPr marL="270000" indent="-270000">
              <a:defRPr/>
            </a:pPr>
            <a:r>
              <a:rPr lang="en-AU" sz="2400" dirty="0"/>
              <a:t>The </a:t>
            </a:r>
            <a:r>
              <a:rPr lang="en-AU" sz="2400" b="1" dirty="0"/>
              <a:t>Paris Agreement</a:t>
            </a:r>
            <a:r>
              <a:rPr lang="en-AU" sz="2400" dirty="0"/>
              <a:t> is an agreement within the United Nations Framework Convention on Climate Change (UNFCCC), dealing with greenhouse-gas-emissions mitigation, adaptation, and finance, signed in 2016.</a:t>
            </a:r>
          </a:p>
          <a:p>
            <a:pPr marL="270000" indent="-270000">
              <a:defRPr/>
            </a:pPr>
            <a:r>
              <a:rPr lang="en-AU" sz="2400" dirty="0"/>
              <a:t>As of November 2019, 195 UNFCCC members have signed the agreement, and 187 have become party to it.</a:t>
            </a:r>
          </a:p>
          <a:p>
            <a:pPr marL="270000" indent="-270000">
              <a:defRPr/>
            </a:pPr>
            <a:r>
              <a:rPr lang="en-AU" sz="2400" dirty="0"/>
              <a:t>The Paris Agreement's long-term temperature goal is to keep the increase in global average temperature to well below 2 °C above pre-industrial levels; and to pursue efforts to limit the increase to 1.5 °C</a:t>
            </a:r>
          </a:p>
          <a:p>
            <a:pPr marL="727200" lvl="2" indent="-270000">
              <a:spcAft>
                <a:spcPts val="600"/>
              </a:spcAft>
              <a:defRPr/>
            </a:pPr>
            <a:r>
              <a:rPr lang="en-AU" dirty="0"/>
              <a:t>recognises this would substantially reduce the risks and impacts of climate change </a:t>
            </a:r>
          </a:p>
          <a:p>
            <a:pPr marL="727200" lvl="2" indent="-270000">
              <a:spcAft>
                <a:spcPts val="600"/>
              </a:spcAft>
              <a:defRPr/>
            </a:pPr>
            <a:r>
              <a:rPr lang="en-AU" dirty="0"/>
              <a:t>this should be done by peaking emissions as soon as possible, in order to achieve a balance between anthropogenic emissions by sources and removals by sinks of greenhouse gases in the second half of the 21st century</a:t>
            </a:r>
          </a:p>
        </p:txBody>
      </p:sp>
    </p:spTree>
    <p:extLst>
      <p:ext uri="{BB962C8B-B14F-4D97-AF65-F5344CB8AC3E}">
        <p14:creationId xmlns:p14="http://schemas.microsoft.com/office/powerpoint/2010/main" val="23930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300"/>
    </mc:Choice>
    <mc:Fallback xmlns="">
      <p:transition spd="slow" advClick="0" advTm="583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WILL CLIMATE CHANGE AFFECT AGRICULTURE?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01" y="1117129"/>
            <a:ext cx="5599841" cy="2900866"/>
          </a:xfrm>
          <a:prstGeom prst="rect">
            <a:avLst/>
          </a:prstGeom>
          <a:noFill/>
          <a:ln w="28575">
            <a:solidFill>
              <a:srgbClr val="4959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988" y="4069457"/>
            <a:ext cx="6415016" cy="1687066"/>
          </a:xfrm>
          <a:prstGeom prst="rect">
            <a:avLst/>
          </a:prstGeom>
          <a:noFill/>
          <a:ln w="28575">
            <a:solidFill>
              <a:srgbClr val="4959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7" y="5797649"/>
            <a:ext cx="6295843" cy="1417335"/>
          </a:xfrm>
          <a:prstGeom prst="rect">
            <a:avLst/>
          </a:prstGeom>
          <a:noFill/>
          <a:ln w="28575">
            <a:solidFill>
              <a:srgbClr val="4959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5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2300"/>
    </mc:Choice>
    <mc:Fallback xmlns="">
      <p:transition spd="slow" advClick="0" advTm="723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WILL CLIMATE CHANGE AFFECT INFRASTRUCTURE?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42" y="1244377"/>
            <a:ext cx="10374255" cy="5915245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60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9300"/>
    </mc:Choice>
    <mc:Fallback xmlns="">
      <p:transition spd="slow" advClick="0" advTm="693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DIRECT PHYSICAL IMPACTS OF CLIMATE CHANGE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24114" y="2101293"/>
            <a:ext cx="7526347" cy="4704468"/>
          </a:xfrm>
        </p:spPr>
        <p:txBody>
          <a:bodyPr/>
          <a:lstStyle/>
          <a:p>
            <a:pPr marL="270000" indent="-270000">
              <a:spcAft>
                <a:spcPts val="600"/>
              </a:spcAft>
            </a:pPr>
            <a:r>
              <a:rPr lang="en-US" altLang="en-US" dirty="0"/>
              <a:t>Major climate related damage (permanent or temporary) in extreme events:</a:t>
            </a:r>
          </a:p>
          <a:p>
            <a:pPr marL="727200" lvl="2" indent="-270000">
              <a:spcAft>
                <a:spcPts val="600"/>
              </a:spcAft>
            </a:pPr>
            <a:r>
              <a:rPr lang="en-US" altLang="en-US" sz="2800" dirty="0"/>
              <a:t>Coastal erosion and flooding (undermine structures, washout roads)</a:t>
            </a:r>
          </a:p>
          <a:p>
            <a:pPr marL="727200" lvl="2" indent="-270000">
              <a:spcAft>
                <a:spcPts val="600"/>
              </a:spcAft>
            </a:pPr>
            <a:r>
              <a:rPr lang="en-US" altLang="en-US" sz="2800" dirty="0"/>
              <a:t>Transport (rail buckling, road melting, bridge washout)</a:t>
            </a:r>
          </a:p>
          <a:p>
            <a:pPr marL="727200" lvl="2" indent="-270000">
              <a:spcAft>
                <a:spcPts val="600"/>
              </a:spcAft>
            </a:pPr>
            <a:r>
              <a:rPr lang="en-US" altLang="en-US" sz="2800" dirty="0"/>
              <a:t>Utilities (damage water processing or sewerage plants)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477" y="4789536"/>
            <a:ext cx="4049757" cy="2277507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477" y="1909217"/>
            <a:ext cx="4049757" cy="2695981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1300"/>
    </mc:Choice>
    <mc:Fallback xmlns="">
      <p:transition spd="slow" advClick="0" advTm="513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CHALLENGES FOR INFRASTRUCTURE SECTOR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73597" y="2101293"/>
            <a:ext cx="11773388" cy="4704468"/>
          </a:xfrm>
        </p:spPr>
        <p:txBody>
          <a:bodyPr/>
          <a:lstStyle/>
          <a:p>
            <a:pPr marL="270000" indent="-270000">
              <a:spcAft>
                <a:spcPts val="600"/>
              </a:spcAft>
            </a:pPr>
            <a:r>
              <a:rPr lang="en-US" altLang="en-US" dirty="0"/>
              <a:t>Lifetime of some assets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dirty="0"/>
              <a:t>Cross-sectoral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dirty="0"/>
              <a:t>Financial</a:t>
            </a:r>
          </a:p>
          <a:p>
            <a:endParaRPr lang="en-AU" dirty="0"/>
          </a:p>
        </p:txBody>
      </p:sp>
      <p:pic>
        <p:nvPicPr>
          <p:cNvPr id="5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38" y="1837209"/>
            <a:ext cx="9912143" cy="534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31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2000"/>
    </mc:Choice>
    <mc:Fallback xmlns="">
      <p:transition spd="slow" advClick="0" advTm="10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4" y="536477"/>
            <a:ext cx="10879826" cy="685800"/>
          </a:xfrm>
        </p:spPr>
        <p:txBody>
          <a:bodyPr/>
          <a:lstStyle/>
          <a:p>
            <a:r>
              <a:rPr lang="en-AU" dirty="0"/>
              <a:t>INDIRECT AND FLOW-ON IMPACTS OF CLIMATE CHANGE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24114" y="2101293"/>
            <a:ext cx="6230203" cy="4704468"/>
          </a:xfrm>
        </p:spPr>
        <p:txBody>
          <a:bodyPr/>
          <a:lstStyle/>
          <a:p>
            <a:pPr marL="270000" indent="-270000">
              <a:spcAft>
                <a:spcPts val="600"/>
              </a:spcAft>
            </a:pPr>
            <a:r>
              <a:rPr lang="en-US" altLang="en-US" dirty="0"/>
              <a:t>Interruption to services and supply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dirty="0"/>
              <a:t>Financial costs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dirty="0"/>
              <a:t>Reputational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dirty="0"/>
              <a:t>Legal risks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dirty="0"/>
              <a:t>Health and safety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21" y="4402112"/>
            <a:ext cx="3960440" cy="2638430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501" y="1892811"/>
            <a:ext cx="3707527" cy="2464044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36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000"/>
    </mc:Choice>
    <mc:Fallback xmlns="">
      <p:transition spd="slow" advClick="0" advTm="4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EMISSION TRAJECTORIES WILL AFFECT THE SCALE </a:t>
            </a:r>
            <a:br>
              <a:rPr lang="en-AU" dirty="0"/>
            </a:br>
            <a:r>
              <a:rPr lang="en-AU" dirty="0"/>
              <a:t>OF CLIMATE IMPACTS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026524" y="1690707"/>
            <a:ext cx="441801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AU" alt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AU" altLang="en-US" sz="2800" dirty="0">
                <a:solidFill>
                  <a:srgbClr val="004986"/>
                </a:solidFill>
                <a:latin typeface="Calibri" panose="020F0502020204030204" pitchFamily="34" charset="0"/>
              </a:rPr>
              <a:t>High-emissions: 4 to 5 °C </a:t>
            </a:r>
          </a:p>
          <a:p>
            <a:pPr>
              <a:spcBef>
                <a:spcPct val="0"/>
              </a:spcBef>
              <a:buFontTx/>
              <a:buNone/>
            </a:pPr>
            <a:endParaRPr lang="en-AU" altLang="en-US" sz="2800" dirty="0">
              <a:solidFill>
                <a:srgbClr val="004986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AU" altLang="en-US" sz="2800" dirty="0">
              <a:solidFill>
                <a:srgbClr val="004986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AU" altLang="en-US" sz="1400" dirty="0">
              <a:solidFill>
                <a:srgbClr val="004986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AU" altLang="en-US" sz="2800" dirty="0">
                <a:solidFill>
                  <a:srgbClr val="004986"/>
                </a:solidFill>
                <a:latin typeface="Calibri" panose="020F0502020204030204" pitchFamily="34" charset="0"/>
              </a:rPr>
              <a:t>If </a:t>
            </a:r>
            <a:r>
              <a:rPr lang="en-AU" altLang="en-US" sz="2800" i="1" dirty="0">
                <a:solidFill>
                  <a:srgbClr val="004986"/>
                </a:solidFill>
                <a:latin typeface="Calibri" panose="020F0502020204030204" pitchFamily="34" charset="0"/>
              </a:rPr>
              <a:t>all</a:t>
            </a:r>
            <a:r>
              <a:rPr lang="en-AU" altLang="en-US" sz="2800" dirty="0">
                <a:solidFill>
                  <a:srgbClr val="004986"/>
                </a:solidFill>
                <a:latin typeface="Calibri" panose="020F0502020204030204" pitchFamily="34" charset="0"/>
              </a:rPr>
              <a:t> current Paris Commitments met: 2 to 3 °C </a:t>
            </a:r>
          </a:p>
          <a:p>
            <a:pPr>
              <a:spcBef>
                <a:spcPct val="0"/>
              </a:spcBef>
              <a:buFontTx/>
              <a:buNone/>
            </a:pPr>
            <a:endParaRPr lang="en-AU" altLang="en-US" sz="28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AU" altLang="en-US" sz="1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AU" altLang="en-US" sz="2800" dirty="0">
                <a:solidFill>
                  <a:srgbClr val="004986"/>
                </a:solidFill>
                <a:latin typeface="Calibri" panose="020F0502020204030204" pitchFamily="34" charset="0"/>
              </a:rPr>
              <a:t>2°C goal</a:t>
            </a:r>
          </a:p>
          <a:p>
            <a:pPr>
              <a:spcBef>
                <a:spcPct val="0"/>
              </a:spcBef>
              <a:buFontTx/>
              <a:buNone/>
            </a:pPr>
            <a:endParaRPr lang="en-AU" altLang="en-US" sz="2800" dirty="0">
              <a:solidFill>
                <a:srgbClr val="004986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AU" altLang="en-US" sz="1800" dirty="0">
              <a:solidFill>
                <a:srgbClr val="004986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AU" altLang="en-US" sz="1800" dirty="0">
              <a:solidFill>
                <a:srgbClr val="004986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AU" altLang="en-US" sz="2800" dirty="0">
                <a:solidFill>
                  <a:srgbClr val="004986"/>
                </a:solidFill>
                <a:latin typeface="Calibri" panose="020F0502020204030204" pitchFamily="34" charset="0"/>
              </a:rPr>
              <a:t>1.5°C goal</a:t>
            </a:r>
          </a:p>
          <a:p>
            <a:pPr>
              <a:spcBef>
                <a:spcPct val="0"/>
              </a:spcBef>
              <a:buFontTx/>
              <a:buNone/>
            </a:pPr>
            <a:endParaRPr lang="en-AU" altLang="en-US" sz="1800" dirty="0">
              <a:latin typeface="Calibri" panose="020F050202020403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6578253" y="5149577"/>
            <a:ext cx="2349672" cy="10081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 flipV="1">
            <a:off x="6551661" y="6373713"/>
            <a:ext cx="2376264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6074197" y="4196705"/>
            <a:ext cx="2672282" cy="1300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6684751" y="2125241"/>
            <a:ext cx="1837718" cy="4152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1130F25-4DFC-8251-678B-65A2C9751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41" y="1777850"/>
            <a:ext cx="6150212" cy="52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1000"/>
    </mc:Choice>
    <mc:Fallback xmlns="">
      <p:transition spd="slow" advClick="0" advTm="16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738" y="620712"/>
            <a:ext cx="9541147" cy="6566781"/>
          </a:xfrm>
          <a:prstGeom prst="rect">
            <a:avLst/>
          </a:prstGeom>
          <a:ln w="28575">
            <a:solidFill>
              <a:srgbClr val="00838F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839788" y="1549177"/>
            <a:ext cx="1885950" cy="1152525"/>
          </a:xfrm>
          <a:prstGeom prst="wedgeRoundRectCallout">
            <a:avLst>
              <a:gd name="adj1" fmla="val 93663"/>
              <a:gd name="adj2" fmla="val 19709"/>
              <a:gd name="adj3" fmla="val 16667"/>
            </a:avLst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Business as usual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89000" y="5580087"/>
            <a:ext cx="1814513" cy="1009650"/>
          </a:xfrm>
          <a:prstGeom prst="wedgeRoundRectCallout">
            <a:avLst>
              <a:gd name="adj1" fmla="val 83047"/>
              <a:gd name="adj2" fmla="val 20866"/>
              <a:gd name="adj3" fmla="val 16667"/>
            </a:avLst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 brave new world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911225" y="3565401"/>
            <a:ext cx="1814513" cy="1054100"/>
          </a:xfrm>
          <a:prstGeom prst="wedgeRoundRectCallout">
            <a:avLst>
              <a:gd name="adj1" fmla="val 83047"/>
              <a:gd name="adj2" fmla="val 20866"/>
              <a:gd name="adj3" fmla="val 16667"/>
            </a:avLst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Low emissions scenario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12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3000"/>
    </mc:Choice>
    <mc:Fallback xmlns="">
      <p:transition spd="slow" advClick="0" advTm="1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PERIODS AND DECISION LIFETIME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60" y="1117129"/>
            <a:ext cx="10145433" cy="6016863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>
            <a:off x="7715325" y="4645026"/>
            <a:ext cx="0" cy="720575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0667653" y="2701305"/>
            <a:ext cx="0" cy="2304256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ular Callout 7"/>
          <p:cNvSpPr/>
          <p:nvPr/>
        </p:nvSpPr>
        <p:spPr>
          <a:xfrm>
            <a:off x="6081687" y="3493394"/>
            <a:ext cx="1633637" cy="1151632"/>
          </a:xfrm>
          <a:prstGeom prst="wedgeRectCallout">
            <a:avLst>
              <a:gd name="adj1" fmla="val 46006"/>
              <a:gd name="adj2" fmla="val 57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dirty="0"/>
              <a:t>Short-term project, little difference between emissions scenarios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1035614" y="2470633"/>
            <a:ext cx="1782762" cy="1218753"/>
          </a:xfrm>
          <a:prstGeom prst="wedgeRectCallout">
            <a:avLst>
              <a:gd name="adj1" fmla="val -67488"/>
              <a:gd name="adj2" fmla="val 68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dirty="0"/>
              <a:t>Toward end of century, scenarios diverge considerably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0475218" y="5653633"/>
            <a:ext cx="2679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</a:rPr>
              <a:t>Sea level rise, Townsville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</a:rPr>
              <a:t>www.coastadapt.com.au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68664" y="2330388"/>
            <a:ext cx="2485563" cy="1800200"/>
          </a:xfrm>
        </p:spPr>
        <p:txBody>
          <a:bodyPr/>
          <a:lstStyle/>
          <a:p>
            <a:pPr marL="0" indent="0">
              <a:spcBef>
                <a:spcPct val="20000"/>
              </a:spcBef>
              <a:buNone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Important to consider </a:t>
            </a:r>
            <a:b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time periods and the decision lifetime </a:t>
            </a:r>
            <a:b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of policy/project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3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000"/>
    </mc:Choice>
    <mc:Fallback xmlns="">
      <p:transition spd="slow" advClick="0" advTm="3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DO PROJECTIONS VARY?</a:t>
            </a:r>
          </a:p>
        </p:txBody>
      </p:sp>
      <p:pic>
        <p:nvPicPr>
          <p:cNvPr id="5" name="Picture 5" descr="AtmosphericModelSchemat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41" y="-34999"/>
            <a:ext cx="4706004" cy="446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810501" y="3815457"/>
            <a:ext cx="1138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>
                <a:solidFill>
                  <a:srgbClr val="7575D1"/>
                </a:solidFill>
              </a:rPr>
              <a:t>www.climate.gov</a:t>
            </a:r>
            <a:endParaRPr lang="en-US" sz="1050" dirty="0">
              <a:solidFill>
                <a:srgbClr val="7575D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flipV="1">
            <a:off x="7081838" y="3517900"/>
            <a:ext cx="58721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8" name="Picture 3" descr="http://climatica.org.uk/wp-content/uploads/2013/04/Climate-model-resolution-600x325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09" y="4269130"/>
            <a:ext cx="53848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24114" y="1949339"/>
            <a:ext cx="5438115" cy="5504493"/>
          </a:xfrm>
        </p:spPr>
        <p:txBody>
          <a:bodyPr/>
          <a:lstStyle/>
          <a:p>
            <a:pPr marL="270000" indent="-270000"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Different modelling groups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Oldest, most well-established scientific institutions: e.g. NOAA, CSIRO, Bureau of Meteorology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Climate information comes from experimental models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Modelling techniques continually refined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Some models better at some aspects or regions</a:t>
            </a:r>
          </a:p>
          <a:p>
            <a:pPr marL="270000" indent="-270000"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Projections use ‘ensembles’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906845" y="-34999"/>
            <a:ext cx="1537693" cy="194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797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5000"/>
    </mc:Choice>
    <mc:Fallback xmlns="">
      <p:transition spd="slow" advClick="0" advTm="13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74" y="536477"/>
            <a:ext cx="10519786" cy="685800"/>
          </a:xfrm>
        </p:spPr>
        <p:txBody>
          <a:bodyPr/>
          <a:lstStyle/>
          <a:p>
            <a:r>
              <a:rPr lang="en-AU" dirty="0"/>
              <a:t>A LOT OF INFORMATION IN PROJECTION STATEMENTS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17613" y="1837209"/>
            <a:ext cx="8102411" cy="576064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Models produce scenarios (not predictions)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t="26681" r="4507" b="23425"/>
          <a:stretch/>
        </p:blipFill>
        <p:spPr>
          <a:xfrm>
            <a:off x="925625" y="2557289"/>
            <a:ext cx="11593288" cy="4536504"/>
          </a:xfrm>
          <a:prstGeom prst="rect">
            <a:avLst/>
          </a:prstGeom>
          <a:ln w="28575">
            <a:solidFill>
              <a:srgbClr val="00838F"/>
            </a:solidFill>
          </a:ln>
        </p:spPr>
      </p:pic>
    </p:spTree>
    <p:extLst>
      <p:ext uri="{BB962C8B-B14F-4D97-AF65-F5344CB8AC3E}">
        <p14:creationId xmlns:p14="http://schemas.microsoft.com/office/powerpoint/2010/main" val="23810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2000"/>
    </mc:Choice>
    <mc:Fallback xmlns="">
      <p:transition spd="slow" advClick="0" advTm="11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78206" y="2557289"/>
            <a:ext cx="11688126" cy="765448"/>
          </a:xfrm>
        </p:spPr>
        <p:txBody>
          <a:bodyPr/>
          <a:lstStyle/>
          <a:p>
            <a:pPr marL="0" indent="0" algn="ctr">
              <a:buNone/>
            </a:pPr>
            <a:r>
              <a:rPr lang="en-AU" sz="4800" dirty="0"/>
              <a:t>WHAT PROJECTIONS CAN TELL YOU</a:t>
            </a:r>
          </a:p>
        </p:txBody>
      </p:sp>
    </p:spTree>
    <p:extLst>
      <p:ext uri="{BB962C8B-B14F-4D97-AF65-F5344CB8AC3E}">
        <p14:creationId xmlns:p14="http://schemas.microsoft.com/office/powerpoint/2010/main" val="11758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625925" y="795933"/>
            <a:ext cx="6218237" cy="6272212"/>
            <a:chOff x="2137410" y="834390"/>
            <a:chExt cx="5269230" cy="5314950"/>
          </a:xfrm>
        </p:grpSpPr>
        <p:pic>
          <p:nvPicPr>
            <p:cNvPr id="6" name="Picture 2" descr="C:\Users\Ger070\Dropbox\NRM Climate Change Projections\Technical Report\Figures\Chapter 2\TR_Figure2.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3" t="7626" r="6345" b="8128"/>
            <a:stretch>
              <a:fillRect/>
            </a:stretch>
          </p:blipFill>
          <p:spPr bwMode="auto">
            <a:xfrm>
              <a:off x="2217420" y="834390"/>
              <a:ext cx="5189220" cy="5154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137410" y="5704074"/>
              <a:ext cx="2102580" cy="445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957962" y="1467445"/>
            <a:ext cx="33718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2.7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←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+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3.7 </a:t>
            </a:r>
            <a:r>
              <a:rPr lang="en-AU" sz="3200" b="1" baseline="40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</a:t>
            </a:r>
            <a:r>
              <a:rPr lang="en-AU" sz="3200" b="1" baseline="50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→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4.9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0837" y="3321645"/>
            <a:ext cx="33718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2.9 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←</a:t>
            </a:r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+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4.3 </a:t>
            </a:r>
            <a:r>
              <a:rPr lang="en-AU" sz="3200" b="1" baseline="40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</a:t>
            </a:r>
            <a:r>
              <a:rPr lang="en-AU" sz="3200" b="1" baseline="50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→ </a:t>
            </a: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5.3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812" y="5383808"/>
            <a:ext cx="33718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2.7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←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+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3.5 </a:t>
            </a:r>
            <a:r>
              <a:rPr lang="en-AU" sz="3200" b="1" baseline="400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AU" sz="3200" b="1" baseline="50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→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4.2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83825" y="3291483"/>
            <a:ext cx="149701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7030A0"/>
                </a:solidFill>
              </a:rPr>
              <a:t>2.8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7030A0"/>
                </a:solidFill>
              </a:rPr>
              <a:t>↑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7030A0"/>
                </a:solidFill>
                <a:latin typeface="+mn-lt"/>
              </a:rPr>
              <a:t>+</a:t>
            </a:r>
            <a:r>
              <a:rPr lang="en-US" sz="3200" b="1" dirty="0">
                <a:solidFill>
                  <a:srgbClr val="7030A0"/>
                </a:solidFill>
                <a:latin typeface="+mn-lt"/>
              </a:rPr>
              <a:t>3.9</a:t>
            </a:r>
            <a:r>
              <a:rPr lang="en-AU" sz="32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AU" sz="3200" b="1" baseline="30000" dirty="0">
                <a:solidFill>
                  <a:srgbClr val="7030A0"/>
                </a:solidFill>
                <a:latin typeface="+mn-lt"/>
              </a:rPr>
              <a:t>o</a:t>
            </a:r>
            <a:r>
              <a:rPr lang="en-US" sz="3200" b="1" dirty="0">
                <a:solidFill>
                  <a:srgbClr val="7030A0"/>
                </a:solidFill>
                <a:latin typeface="+mn-lt"/>
              </a:rPr>
              <a:t>C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7030A0"/>
                </a:solidFill>
                <a:latin typeface="+mn-lt"/>
              </a:rPr>
              <a:t>↓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7030A0"/>
                </a:solidFill>
                <a:latin typeface="+mn-lt"/>
              </a:rPr>
              <a:t>5.0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243212" y="1802408"/>
            <a:ext cx="2160588" cy="13636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  <a:p>
            <a:pPr marL="0" indent="0" algn="ctr">
              <a:buNone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</a:p>
          <a:p>
            <a:pPr marL="0" indent="0" algn="ctr">
              <a:buNone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2090</a:t>
            </a:r>
          </a:p>
          <a:p>
            <a:pPr marL="0" indent="0" algn="ctr">
              <a:buNone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RCP8.5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 descr="P:\work\NRM Projections\Communication\Design\• ICON SET_ON WHITE_PNG FILES\PNG FILES\Temperature_ICON_On 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75" y="610195"/>
            <a:ext cx="1160462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97522" y="6511376"/>
            <a:ext cx="5254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cap="all" spc="150" dirty="0">
                <a:latin typeface="Arial" panose="020B0604020202020204" pitchFamily="34" charset="0"/>
                <a:cs typeface="Arial" panose="020B0604020202020204" pitchFamily="34" charset="0"/>
              </a:rPr>
              <a:t>Changes are relative to 1986-2005</a:t>
            </a:r>
            <a:endParaRPr lang="en-AU" b="1" cap="all" spc="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6000"/>
    </mc:Choice>
    <mc:Fallback xmlns="">
      <p:transition spd="slow" advClick="0" advTm="76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1|19.8|29.9|2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|30.3"/>
</p:tagLst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- Corporate Services faculty" id="{8A6D4FBF-E7B1-BA47-99D3-85FA590D244D}" vid="{138FC7EE-79F4-994D-8025-6A1F88D973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FA5DAC150E0F429091066B6DFF09B7" ma:contentTypeVersion="16" ma:contentTypeDescription="Create a new document." ma:contentTypeScope="" ma:versionID="8720b5ec83af01de5dc0113b0317ed62">
  <xsd:schema xmlns:xsd="http://www.w3.org/2001/XMLSchema" xmlns:xs="http://www.w3.org/2001/XMLSchema" xmlns:p="http://schemas.microsoft.com/office/2006/metadata/properties" xmlns:ns2="23ac6a16-8439-45bf-9165-650313229e25" xmlns:ns3="2bde8ee6-a70e-49fb-a598-8e5e58b44569" targetNamespace="http://schemas.microsoft.com/office/2006/metadata/properties" ma:root="true" ma:fieldsID="109cd5ae5f19c8341f21c391cfce1be0" ns2:_="" ns3:_="">
    <xsd:import namespace="23ac6a16-8439-45bf-9165-650313229e25"/>
    <xsd:import namespace="2bde8ee6-a70e-49fb-a598-8e5e58b445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ac6a16-8439-45bf-9165-650313229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00eb7d5-ca27-4af2-baac-ce43792536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e8ee6-a70e-49fb-a598-8e5e58b4456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c41e2dca-52c1-465c-b9b8-394ac4b89122}" ma:internalName="TaxCatchAll" ma:showField="CatchAllData" ma:web="2bde8ee6-a70e-49fb-a598-8e5e58b445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ac6a16-8439-45bf-9165-650313229e25">
      <Terms xmlns="http://schemas.microsoft.com/office/infopath/2007/PartnerControls"/>
    </lcf76f155ced4ddcb4097134ff3c332f>
    <TaxCatchAll xmlns="2bde8ee6-a70e-49fb-a598-8e5e58b44569" xsi:nil="true"/>
  </documentManagement>
</p:properties>
</file>

<file path=customXml/itemProps1.xml><?xml version="1.0" encoding="utf-8"?>
<ds:datastoreItem xmlns:ds="http://schemas.openxmlformats.org/officeDocument/2006/customXml" ds:itemID="{B9D6A2BA-16AB-4C63-8BE5-7E50EAE11F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F406D8-7B17-4232-A360-315965FC5CF9}"/>
</file>

<file path=customXml/itemProps3.xml><?xml version="1.0" encoding="utf-8"?>
<ds:datastoreItem xmlns:ds="http://schemas.openxmlformats.org/officeDocument/2006/customXml" ds:itemID="{B47B0112-5D85-4915-9573-551DA99AB09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International Policy and Strategies</Template>
  <TotalTime>3199</TotalTime>
  <Words>1725</Words>
  <Application>Microsoft Office PowerPoint</Application>
  <PresentationFormat>Custom</PresentationFormat>
  <Paragraphs>175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2_Custom Design</vt:lpstr>
      <vt:lpstr>PowerPoint Presentation</vt:lpstr>
      <vt:lpstr>PARIS AGREEMENT</vt:lpstr>
      <vt:lpstr>EMISSION TRAJECTORIES WILL AFFECT THE SCALE  OF CLIMATE IMPACTS</vt:lpstr>
      <vt:lpstr>PowerPoint Presentation</vt:lpstr>
      <vt:lpstr>TIME PERIODS AND DECISION LIFETIME</vt:lpstr>
      <vt:lpstr>WHY DO PROJECTIONS VARY?</vt:lpstr>
      <vt:lpstr>A LOT OF INFORMATION IN PROJECTION STATEMENTS</vt:lpstr>
      <vt:lpstr>PowerPoint Presentation</vt:lpstr>
      <vt:lpstr>PowerPoint Presentation</vt:lpstr>
      <vt:lpstr>GETTING THE INFORMATION …</vt:lpstr>
      <vt:lpstr>PowerPoint Presentation</vt:lpstr>
      <vt:lpstr>SUMMARY EXPLORERS</vt:lpstr>
      <vt:lpstr>CLIMATE ANALOGUES</vt:lpstr>
      <vt:lpstr>PowerPoint Presentation</vt:lpstr>
      <vt:lpstr>EXAMPLE CLIMATE ANALOGUES FOR MELBOURNE</vt:lpstr>
      <vt:lpstr>EXAMPLE: CLIMATE ANALOGUES FOR MILDURA</vt:lpstr>
      <vt:lpstr>HOW WILL CLIMATE CHANGE AFFECT BIODIVERSITY?</vt:lpstr>
      <vt:lpstr>HOW WILL CLIMATE CHANGE AFFECT HEALTH?</vt:lpstr>
      <vt:lpstr>HOW WILL CLIMATE CHANGE AFFECT AGRICULTURE?</vt:lpstr>
      <vt:lpstr>HOW WILL CLIMATE CHANGE AFFECT AGRICULTURE?</vt:lpstr>
      <vt:lpstr>HOW WILL CLIMATE CHANGE AFFECT INFRASTRUCTURE?</vt:lpstr>
      <vt:lpstr>DIRECT PHYSICAL IMPACTS OF CLIMATE CHANGE</vt:lpstr>
      <vt:lpstr>CHALLENGES FOR INFRASTRUCTURE SECTOR</vt:lpstr>
      <vt:lpstr>INDIRECT AND FLOW-ON IMPACTS OF CLIMATE CHANGE</vt:lpstr>
    </vt:vector>
  </TitlesOfParts>
  <Company>Department of Foreign Affairs and Trade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Jess, Melinda</dc:creator>
  <cp:keywords>[SEC=OFFICIAL]</cp:keywords>
  <cp:lastModifiedBy>Richard Neumann</cp:lastModifiedBy>
  <cp:revision>70</cp:revision>
  <dcterms:created xsi:type="dcterms:W3CDTF">2016-09-13T23:28:55Z</dcterms:created>
  <dcterms:modified xsi:type="dcterms:W3CDTF">2022-10-25T22:46:22Z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2016-07-27T00:00:00Z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2016-07-27T00:00:00Z</vt:filetime>
  </property>
  <property fmtid="{D5CDD505-2E9C-101B-9397-08002B2CF9AE}" pid="5" name="TitusGUID">
    <vt:lpwstr>f7b20862-cca7-475a-86b9-a5e7a7b5bea6</vt:lpwstr>
  </property>
  <property fmtid="{D5CDD505-2E9C-101B-9397-08002B2CF9AE}" pid="6" name="DFATTrimPowerPointDocId">
    <vt:lpwstr>1569186c-0baf-4195-8eb3-4a91b32a246d</vt:lpwstr>
  </property>
  <property fmtid="{D5CDD505-2E9C-101B-9397-08002B2CF9AE}" pid="7" name="SEC">
    <vt:lpwstr>OFFICIAL</vt:lpwstr>
  </property>
  <property fmtid="{D5CDD505-2E9C-101B-9397-08002B2CF9AE}" pid="8" name="DLM">
    <vt:lpwstr>No DLM</vt:lpwstr>
  </property>
  <property fmtid="{D5CDD505-2E9C-101B-9397-08002B2CF9AE}" pid="9" name="PM_ProtectiveMarkingImage_Header">
    <vt:lpwstr>C:\Program Files (x86)\Common Files\janusNET Shared\janusSEAL\Images\DocumentSlashBlue.png</vt:lpwstr>
  </property>
  <property fmtid="{D5CDD505-2E9C-101B-9397-08002B2CF9AE}" pid="10" name="PM_Caveats_Count">
    <vt:lpwstr>0</vt:lpwstr>
  </property>
  <property fmtid="{D5CDD505-2E9C-101B-9397-08002B2CF9AE}" pid="11" name="PM_DisplayValueSecClassificationWithQualifier">
    <vt:lpwstr>OFFICIAL</vt:lpwstr>
  </property>
  <property fmtid="{D5CDD505-2E9C-101B-9397-08002B2CF9AE}" pid="12" name="PM_Qualifier">
    <vt:lpwstr/>
  </property>
  <property fmtid="{D5CDD505-2E9C-101B-9397-08002B2CF9AE}" pid="13" name="PM_SecurityClassification">
    <vt:lpwstr>OFFICIAL</vt:lpwstr>
  </property>
  <property fmtid="{D5CDD505-2E9C-101B-9397-08002B2CF9AE}" pid="14" name="PM_InsertionValue">
    <vt:lpwstr>OFFICIAL</vt:lpwstr>
  </property>
  <property fmtid="{D5CDD505-2E9C-101B-9397-08002B2CF9AE}" pid="15" name="PM_Originating_FileId">
    <vt:lpwstr>49E62FB26793449B99D05DE3E51B0747</vt:lpwstr>
  </property>
  <property fmtid="{D5CDD505-2E9C-101B-9397-08002B2CF9AE}" pid="16" name="PM_ProtectiveMarkingValue_Footer">
    <vt:lpwstr>OFFICIAL</vt:lpwstr>
  </property>
  <property fmtid="{D5CDD505-2E9C-101B-9397-08002B2CF9AE}" pid="17" name="PM_Originator_Hash_SHA1">
    <vt:lpwstr>AB6EC3A57898BB534199244F13E77251C83C7BDF</vt:lpwstr>
  </property>
  <property fmtid="{D5CDD505-2E9C-101B-9397-08002B2CF9AE}" pid="18" name="PM_OriginationTimeStamp">
    <vt:lpwstr>2022-10-25T22:46:20Z</vt:lpwstr>
  </property>
  <property fmtid="{D5CDD505-2E9C-101B-9397-08002B2CF9AE}" pid="19" name="PM_ProtectiveMarkingValue_Header">
    <vt:lpwstr>OFFICIAL</vt:lpwstr>
  </property>
  <property fmtid="{D5CDD505-2E9C-101B-9397-08002B2CF9AE}" pid="20" name="PM_ProtectiveMarkingImage_Footer">
    <vt:lpwstr>C:\Program Files (x86)\Common Files\janusNET Shared\janusSEAL\Images\DocumentSlashBlue.png</vt:lpwstr>
  </property>
  <property fmtid="{D5CDD505-2E9C-101B-9397-08002B2CF9AE}" pid="21" name="PM_Namespace">
    <vt:lpwstr>gov.au</vt:lpwstr>
  </property>
  <property fmtid="{D5CDD505-2E9C-101B-9397-08002B2CF9AE}" pid="22" name="PM_Version">
    <vt:lpwstr>2018.4</vt:lpwstr>
  </property>
  <property fmtid="{D5CDD505-2E9C-101B-9397-08002B2CF9AE}" pid="23" name="PM_Note">
    <vt:lpwstr/>
  </property>
  <property fmtid="{D5CDD505-2E9C-101B-9397-08002B2CF9AE}" pid="24" name="PM_Markers">
    <vt:lpwstr/>
  </property>
  <property fmtid="{D5CDD505-2E9C-101B-9397-08002B2CF9AE}" pid="25" name="PM_Hash_Version">
    <vt:lpwstr>2018.0</vt:lpwstr>
  </property>
  <property fmtid="{D5CDD505-2E9C-101B-9397-08002B2CF9AE}" pid="26" name="PM_Hash_Salt_Prev">
    <vt:lpwstr>1EDD65157A1375575B3A95702B563D6C</vt:lpwstr>
  </property>
  <property fmtid="{D5CDD505-2E9C-101B-9397-08002B2CF9AE}" pid="27" name="PM_Hash_Salt">
    <vt:lpwstr>55247B73D03328C4A68A1AEC770578F0</vt:lpwstr>
  </property>
  <property fmtid="{D5CDD505-2E9C-101B-9397-08002B2CF9AE}" pid="28" name="PM_Hash_SHA1">
    <vt:lpwstr>B103E190E77503A137ED40B0CA5F3EF751A41482</vt:lpwstr>
  </property>
  <property fmtid="{D5CDD505-2E9C-101B-9397-08002B2CF9AE}" pid="29" name="PM_PrintOutPlacement_PPT">
    <vt:lpwstr/>
  </property>
  <property fmtid="{D5CDD505-2E9C-101B-9397-08002B2CF9AE}" pid="30" name="PM_SecurityClassification_Prev">
    <vt:lpwstr>OFFICIAL</vt:lpwstr>
  </property>
  <property fmtid="{D5CDD505-2E9C-101B-9397-08002B2CF9AE}" pid="31" name="PM_Qualifier_Prev">
    <vt:lpwstr/>
  </property>
  <property fmtid="{D5CDD505-2E9C-101B-9397-08002B2CF9AE}" pid="32" name="ContentTypeId">
    <vt:lpwstr>0x01010066FA5DAC150E0F429091066B6DFF09B7</vt:lpwstr>
  </property>
  <property fmtid="{D5CDD505-2E9C-101B-9397-08002B2CF9AE}" pid="33" name="PM_Display">
    <vt:lpwstr>OFFICIAL</vt:lpwstr>
  </property>
  <property fmtid="{D5CDD505-2E9C-101B-9397-08002B2CF9AE}" pid="34" name="PMUuid">
    <vt:lpwstr>ABBFF5E2-9674-55C9-B08D-C9980002FD58</vt:lpwstr>
  </property>
  <property fmtid="{D5CDD505-2E9C-101B-9397-08002B2CF9AE}" pid="35" name="PMUuidVer">
    <vt:lpwstr>2022.1</vt:lpwstr>
  </property>
  <property fmtid="{D5CDD505-2E9C-101B-9397-08002B2CF9AE}" pid="36" name="PM_OriginatorUserAccountName_SHA256">
    <vt:lpwstr>9C09234BBB53D632B12F88B406798D090B3BDBAC42B9D1B123DCE36F373BFD35</vt:lpwstr>
  </property>
  <property fmtid="{D5CDD505-2E9C-101B-9397-08002B2CF9AE}" pid="37" name="PM_OriginatorDomainName_SHA256">
    <vt:lpwstr>6F3591835F3B2A8A025B00B5BA6418010DA3A17C9C26EA9C049FFD28039489A2</vt:lpwstr>
  </property>
</Properties>
</file>