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4"/>
  </p:notesMasterIdLst>
  <p:handoutMasterIdLst>
    <p:handoutMasterId r:id="rId15"/>
  </p:handoutMasterIdLst>
  <p:sldIdLst>
    <p:sldId id="270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F"/>
    <a:srgbClr val="D26922"/>
    <a:srgbClr val="495965"/>
    <a:srgbClr val="0099B1"/>
    <a:srgbClr val="409F68"/>
    <a:srgbClr val="D3875F"/>
    <a:srgbClr val="65C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006" autoAdjust="0"/>
    <p:restoredTop sz="96274" autoAdjust="0"/>
  </p:normalViewPr>
  <p:slideViewPr>
    <p:cSldViewPr>
      <p:cViewPr varScale="1">
        <p:scale>
          <a:sx n="77" d="100"/>
          <a:sy n="77" d="100"/>
        </p:scale>
        <p:origin x="810" y="84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38F3F1-F594-435A-82A9-BDE7912A5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D0A65-CB1B-475E-9EA3-C3772D5B75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FACC-7CB7-4401-A2BE-0A536D15F8BD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406D6-5E0C-4E16-B67B-CAD0E9E01C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5636B-119D-47DD-A764-8077F6CF1F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A800-A9BF-4871-8223-27CAD64E8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65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9898-9DDD-0D4F-8A46-72828CB008C1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223C-F8A0-9846-8982-F72A4495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E98-909F-47C9-A357-2F9F2D3C66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074C2B6-AA79-4053-9522-20E53228C7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4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20CB-3B7C-452D-94CA-4F93E8A01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02F6EDA-12EE-430E-ACBE-F6DBB7D81E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53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4CB9A-57CB-4DF6-A76B-35741AEE94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53ECD5D-C13A-4EA0-8E7F-3211557EB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76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3A34-6BBC-4DB9-BB88-9A60B7DD45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2CC218A-E99B-4107-BF71-4FE063F0E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74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0E1C-5776-46CD-9A64-B4CD60EE73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85F5B7-E3F2-4DEF-A852-E001C5FA9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35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F51E-7E8B-4976-9235-E0290FFC22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A21C228-CE66-4EB1-B046-727132C57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08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4831-A37E-4E38-A8F9-6753CD71D8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BEBCB9E-C161-4A14-BB00-353A61CC7C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9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CD9FF-3DAF-4D96-9FAA-63554D611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9916D3-C6A1-4FF5-BF96-C3D87B88E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92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223C-F8A0-9846-8982-F72A4495394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0083-E22E-4C85-B560-304F439794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061D3D-1BB1-40B8-A483-88DD80C47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70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8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>
          <a:xfrm>
            <a:off x="526924" y="786004"/>
            <a:ext cx="12498318" cy="6307789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394235" y="282702"/>
            <a:ext cx="12670120" cy="6972300"/>
          </a:xfrm>
          <a:custGeom>
            <a:avLst/>
            <a:gdLst/>
            <a:ahLst/>
            <a:cxnLst/>
            <a:rect l="l" t="t" r="r" b="b"/>
            <a:pathLst>
              <a:path w="10077450" h="6972300">
                <a:moveTo>
                  <a:pt x="10076878" y="0"/>
                </a:moveTo>
                <a:lnTo>
                  <a:pt x="0" y="0"/>
                </a:lnTo>
                <a:lnTo>
                  <a:pt x="0" y="6972020"/>
                </a:lnTo>
                <a:lnTo>
                  <a:pt x="10076878" y="6972020"/>
                </a:lnTo>
                <a:lnTo>
                  <a:pt x="10076878" y="6116446"/>
                </a:lnTo>
                <a:lnTo>
                  <a:pt x="6841617" y="6116446"/>
                </a:lnTo>
                <a:lnTo>
                  <a:pt x="6564083" y="6116421"/>
                </a:lnTo>
                <a:lnTo>
                  <a:pt x="6517137" y="6104058"/>
                </a:lnTo>
                <a:lnTo>
                  <a:pt x="6473838" y="6074294"/>
                </a:lnTo>
                <a:lnTo>
                  <a:pt x="6468681" y="6068161"/>
                </a:lnTo>
                <a:lnTo>
                  <a:pt x="5792762" y="5392242"/>
                </a:lnTo>
                <a:lnTo>
                  <a:pt x="5763712" y="5365922"/>
                </a:lnTo>
                <a:lnTo>
                  <a:pt x="5735166" y="5348803"/>
                </a:lnTo>
                <a:lnTo>
                  <a:pt x="5708674" y="5338973"/>
                </a:lnTo>
                <a:lnTo>
                  <a:pt x="5685790" y="5334520"/>
                </a:lnTo>
                <a:lnTo>
                  <a:pt x="186931" y="5334520"/>
                </a:lnTo>
                <a:lnTo>
                  <a:pt x="152958" y="5333602"/>
                </a:lnTo>
                <a:lnTo>
                  <a:pt x="135513" y="5327173"/>
                </a:lnTo>
                <a:lnTo>
                  <a:pt x="129086" y="5309724"/>
                </a:lnTo>
                <a:lnTo>
                  <a:pt x="128168" y="5275745"/>
                </a:lnTo>
                <a:lnTo>
                  <a:pt x="128168" y="4792700"/>
                </a:lnTo>
                <a:lnTo>
                  <a:pt x="130937" y="4792700"/>
                </a:lnTo>
                <a:lnTo>
                  <a:pt x="130937" y="2635173"/>
                </a:lnTo>
                <a:lnTo>
                  <a:pt x="128168" y="2635173"/>
                </a:lnTo>
                <a:lnTo>
                  <a:pt x="128168" y="2152116"/>
                </a:lnTo>
                <a:lnTo>
                  <a:pt x="137352" y="2118144"/>
                </a:lnTo>
                <a:lnTo>
                  <a:pt x="157556" y="2100699"/>
                </a:lnTo>
                <a:lnTo>
                  <a:pt x="177760" y="2094271"/>
                </a:lnTo>
                <a:lnTo>
                  <a:pt x="186944" y="2093353"/>
                </a:lnTo>
                <a:lnTo>
                  <a:pt x="5685790" y="2093353"/>
                </a:lnTo>
                <a:lnTo>
                  <a:pt x="5708676" y="2088901"/>
                </a:lnTo>
                <a:lnTo>
                  <a:pt x="5763717" y="2061946"/>
                </a:lnTo>
                <a:lnTo>
                  <a:pt x="5792762" y="2035619"/>
                </a:lnTo>
                <a:lnTo>
                  <a:pt x="6468681" y="1359700"/>
                </a:lnTo>
                <a:lnTo>
                  <a:pt x="6485186" y="1337361"/>
                </a:lnTo>
                <a:lnTo>
                  <a:pt x="6499850" y="1325056"/>
                </a:lnTo>
                <a:lnTo>
                  <a:pt x="6520920" y="1318411"/>
                </a:lnTo>
                <a:lnTo>
                  <a:pt x="6556641" y="1313052"/>
                </a:lnTo>
                <a:lnTo>
                  <a:pt x="6564083" y="1311465"/>
                </a:lnTo>
                <a:lnTo>
                  <a:pt x="10076878" y="1311427"/>
                </a:lnTo>
                <a:lnTo>
                  <a:pt x="10076878" y="0"/>
                </a:lnTo>
                <a:close/>
              </a:path>
              <a:path w="10077450" h="6972300">
                <a:moveTo>
                  <a:pt x="9040558" y="6115532"/>
                </a:moveTo>
                <a:lnTo>
                  <a:pt x="6841617" y="6115532"/>
                </a:lnTo>
                <a:lnTo>
                  <a:pt x="6841617" y="6116446"/>
                </a:lnTo>
                <a:lnTo>
                  <a:pt x="9040558" y="6116446"/>
                </a:lnTo>
                <a:lnTo>
                  <a:pt x="9040558" y="6115532"/>
                </a:lnTo>
                <a:close/>
              </a:path>
              <a:path w="10077450" h="6972300">
                <a:moveTo>
                  <a:pt x="10076878" y="1311427"/>
                </a:moveTo>
                <a:lnTo>
                  <a:pt x="9883711" y="1311427"/>
                </a:lnTo>
                <a:lnTo>
                  <a:pt x="9917691" y="1320611"/>
                </a:lnTo>
                <a:lnTo>
                  <a:pt x="9935140" y="1340815"/>
                </a:lnTo>
                <a:lnTo>
                  <a:pt x="9941568" y="1361019"/>
                </a:lnTo>
                <a:lnTo>
                  <a:pt x="9942487" y="1370202"/>
                </a:lnTo>
                <a:lnTo>
                  <a:pt x="9942487" y="3249650"/>
                </a:lnTo>
                <a:lnTo>
                  <a:pt x="9943274" y="3249650"/>
                </a:lnTo>
                <a:lnTo>
                  <a:pt x="9943274" y="4178223"/>
                </a:lnTo>
                <a:lnTo>
                  <a:pt x="9942487" y="4178223"/>
                </a:lnTo>
                <a:lnTo>
                  <a:pt x="9942487" y="6057671"/>
                </a:lnTo>
                <a:lnTo>
                  <a:pt x="9941568" y="6091651"/>
                </a:lnTo>
                <a:lnTo>
                  <a:pt x="9935140" y="6109100"/>
                </a:lnTo>
                <a:lnTo>
                  <a:pt x="9917691" y="6115528"/>
                </a:lnTo>
                <a:lnTo>
                  <a:pt x="9883711" y="6116446"/>
                </a:lnTo>
                <a:lnTo>
                  <a:pt x="10076878" y="6116446"/>
                </a:lnTo>
                <a:lnTo>
                  <a:pt x="10076878" y="1311427"/>
                </a:lnTo>
                <a:close/>
              </a:path>
              <a:path w="10077450" h="6972300">
                <a:moveTo>
                  <a:pt x="4960226" y="5333720"/>
                </a:moveTo>
                <a:lnTo>
                  <a:pt x="829437" y="5333720"/>
                </a:lnTo>
                <a:lnTo>
                  <a:pt x="829437" y="5334520"/>
                </a:lnTo>
                <a:lnTo>
                  <a:pt x="4960226" y="5334520"/>
                </a:lnTo>
                <a:lnTo>
                  <a:pt x="4960226" y="5333720"/>
                </a:lnTo>
                <a:close/>
              </a:path>
              <a:path w="10077450" h="6972300">
                <a:moveTo>
                  <a:pt x="5106136" y="2093353"/>
                </a:moveTo>
                <a:lnTo>
                  <a:pt x="975360" y="2093353"/>
                </a:lnTo>
                <a:lnTo>
                  <a:pt x="975360" y="2095220"/>
                </a:lnTo>
                <a:lnTo>
                  <a:pt x="5106136" y="2095220"/>
                </a:lnTo>
                <a:lnTo>
                  <a:pt x="5106136" y="2093353"/>
                </a:lnTo>
                <a:close/>
              </a:path>
              <a:path w="10077450" h="6972300">
                <a:moveTo>
                  <a:pt x="9040558" y="1311427"/>
                </a:moveTo>
                <a:lnTo>
                  <a:pt x="6841617" y="1311427"/>
                </a:lnTo>
                <a:lnTo>
                  <a:pt x="6841617" y="1311884"/>
                </a:lnTo>
                <a:lnTo>
                  <a:pt x="9040558" y="1311884"/>
                </a:lnTo>
                <a:lnTo>
                  <a:pt x="9040558" y="1311427"/>
                </a:lnTo>
                <a:close/>
              </a:path>
            </a:pathLst>
          </a:custGeom>
          <a:solidFill>
            <a:srgbClr val="00838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24" y="5797551"/>
            <a:ext cx="7281751" cy="574675"/>
          </a:xfrm>
          <a:prstGeom prst="rect">
            <a:avLst/>
          </a:prstGeom>
          <a:noFill/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6924" y="6372225"/>
            <a:ext cx="8187089" cy="762000"/>
          </a:xfrm>
          <a:prstGeom prst="rect">
            <a:avLst/>
          </a:prstGeom>
          <a:noFill/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/>
              <a:t>Proposed by name on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4" y="325041"/>
            <a:ext cx="3144739" cy="550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4" y="1153596"/>
            <a:ext cx="1874865" cy="5503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94961A-3780-4AD8-BA46-2B552B13D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55" y="253033"/>
            <a:ext cx="2504892" cy="140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36478"/>
            <a:ext cx="10053245" cy="67288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13" y="7010400"/>
            <a:ext cx="3025819" cy="401638"/>
          </a:xfrm>
          <a:prstGeom prst="rect">
            <a:avLst/>
          </a:prstGeom>
        </p:spPr>
        <p:txBody>
          <a:bodyPr/>
          <a:lstStyle/>
          <a:p>
            <a:fld id="{4701EC4F-23CA-2E41-9B8B-71C471217415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06" y="7010400"/>
            <a:ext cx="4538729" cy="401638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607" y="7010400"/>
            <a:ext cx="3025819" cy="401638"/>
          </a:xfrm>
          <a:prstGeom prst="rect">
            <a:avLst/>
          </a:prstGeom>
        </p:spPr>
        <p:txBody>
          <a:bodyPr/>
          <a:lstStyle/>
          <a:p>
            <a:fld id="{B45BAFEA-A5EA-364D-9478-A92C1B1A99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00001"/>
            <a:ext cx="13444538" cy="5562825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bject 8"/>
          <p:cNvSpPr/>
          <p:nvPr userDrawn="1"/>
        </p:nvSpPr>
        <p:spPr>
          <a:xfrm>
            <a:off x="0" y="0"/>
            <a:ext cx="13442941" cy="1800000"/>
          </a:xfrm>
          <a:custGeom>
            <a:avLst/>
            <a:gdLst/>
            <a:ahLst/>
            <a:cxnLst/>
            <a:rect l="l" t="t" r="r" b="b"/>
            <a:pathLst>
              <a:path w="10692130" h="2207895">
                <a:moveTo>
                  <a:pt x="0" y="1398460"/>
                </a:moveTo>
                <a:lnTo>
                  <a:pt x="0" y="2207361"/>
                </a:lnTo>
                <a:lnTo>
                  <a:pt x="10668744" y="2207361"/>
                </a:lnTo>
                <a:lnTo>
                  <a:pt x="10692003" y="2201073"/>
                </a:lnTo>
                <a:lnTo>
                  <a:pt x="10692003" y="1675142"/>
                </a:lnTo>
                <a:lnTo>
                  <a:pt x="8966347" y="1675142"/>
                </a:lnTo>
                <a:lnTo>
                  <a:pt x="8709146" y="1417955"/>
                </a:lnTo>
                <a:lnTo>
                  <a:pt x="8702709" y="1409233"/>
                </a:lnTo>
                <a:lnTo>
                  <a:pt x="8696989" y="1404431"/>
                </a:lnTo>
                <a:lnTo>
                  <a:pt x="8688769" y="1401840"/>
                </a:lnTo>
                <a:lnTo>
                  <a:pt x="8674831" y="1399755"/>
                </a:lnTo>
                <a:lnTo>
                  <a:pt x="8671935" y="1399133"/>
                </a:lnTo>
                <a:lnTo>
                  <a:pt x="8395228" y="1399108"/>
                </a:lnTo>
                <a:lnTo>
                  <a:pt x="8392332" y="1398473"/>
                </a:lnTo>
                <a:lnTo>
                  <a:pt x="0" y="1398460"/>
                </a:lnTo>
                <a:close/>
              </a:path>
              <a:path w="10692130" h="2207895">
                <a:moveTo>
                  <a:pt x="10692003" y="456260"/>
                </a:moveTo>
                <a:lnTo>
                  <a:pt x="10632129" y="456260"/>
                </a:lnTo>
                <a:lnTo>
                  <a:pt x="10632129" y="1637741"/>
                </a:lnTo>
                <a:lnTo>
                  <a:pt x="10626736" y="1658336"/>
                </a:lnTo>
                <a:lnTo>
                  <a:pt x="10614583" y="1669429"/>
                </a:lnTo>
                <a:lnTo>
                  <a:pt x="10601713" y="1673961"/>
                </a:lnTo>
                <a:lnTo>
                  <a:pt x="10594169" y="1674876"/>
                </a:lnTo>
                <a:lnTo>
                  <a:pt x="10594169" y="1675142"/>
                </a:lnTo>
                <a:lnTo>
                  <a:pt x="10692003" y="1675142"/>
                </a:lnTo>
                <a:lnTo>
                  <a:pt x="10692003" y="456260"/>
                </a:lnTo>
                <a:close/>
              </a:path>
              <a:path w="10692130" h="2207895">
                <a:moveTo>
                  <a:pt x="10692003" y="0"/>
                </a:moveTo>
                <a:lnTo>
                  <a:pt x="0" y="0"/>
                </a:lnTo>
                <a:lnTo>
                  <a:pt x="0" y="651256"/>
                </a:lnTo>
                <a:lnTo>
                  <a:pt x="8392332" y="651243"/>
                </a:lnTo>
                <a:lnTo>
                  <a:pt x="8395228" y="650621"/>
                </a:lnTo>
                <a:lnTo>
                  <a:pt x="8671935" y="650595"/>
                </a:lnTo>
                <a:lnTo>
                  <a:pt x="8707135" y="634165"/>
                </a:lnTo>
                <a:lnTo>
                  <a:pt x="8709146" y="631774"/>
                </a:lnTo>
                <a:lnTo>
                  <a:pt x="8884660" y="456260"/>
                </a:lnTo>
                <a:lnTo>
                  <a:pt x="10692003" y="45626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838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924113" y="1981025"/>
            <a:ext cx="11863922" cy="4829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924114" y="1239739"/>
            <a:ext cx="10053245" cy="32507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55" y="253033"/>
            <a:ext cx="2504892" cy="140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36477"/>
            <a:ext cx="10053245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object 8"/>
          <p:cNvSpPr/>
          <p:nvPr userDrawn="1"/>
        </p:nvSpPr>
        <p:spPr>
          <a:xfrm>
            <a:off x="0" y="1"/>
            <a:ext cx="13442941" cy="1800000"/>
          </a:xfrm>
          <a:custGeom>
            <a:avLst/>
            <a:gdLst/>
            <a:ahLst/>
            <a:cxnLst/>
            <a:rect l="l" t="t" r="r" b="b"/>
            <a:pathLst>
              <a:path w="10692130" h="2207895">
                <a:moveTo>
                  <a:pt x="0" y="1398460"/>
                </a:moveTo>
                <a:lnTo>
                  <a:pt x="0" y="2207361"/>
                </a:lnTo>
                <a:lnTo>
                  <a:pt x="10668744" y="2207361"/>
                </a:lnTo>
                <a:lnTo>
                  <a:pt x="10692003" y="2201073"/>
                </a:lnTo>
                <a:lnTo>
                  <a:pt x="10692003" y="1675142"/>
                </a:lnTo>
                <a:lnTo>
                  <a:pt x="8966347" y="1675142"/>
                </a:lnTo>
                <a:lnTo>
                  <a:pt x="8709146" y="1417955"/>
                </a:lnTo>
                <a:lnTo>
                  <a:pt x="8702709" y="1409233"/>
                </a:lnTo>
                <a:lnTo>
                  <a:pt x="8696989" y="1404431"/>
                </a:lnTo>
                <a:lnTo>
                  <a:pt x="8688769" y="1401840"/>
                </a:lnTo>
                <a:lnTo>
                  <a:pt x="8674831" y="1399755"/>
                </a:lnTo>
                <a:lnTo>
                  <a:pt x="8671935" y="1399133"/>
                </a:lnTo>
                <a:lnTo>
                  <a:pt x="8395228" y="1399108"/>
                </a:lnTo>
                <a:lnTo>
                  <a:pt x="8392332" y="1398473"/>
                </a:lnTo>
                <a:lnTo>
                  <a:pt x="0" y="1398460"/>
                </a:lnTo>
                <a:close/>
              </a:path>
              <a:path w="10692130" h="2207895">
                <a:moveTo>
                  <a:pt x="10692003" y="456260"/>
                </a:moveTo>
                <a:lnTo>
                  <a:pt x="10632129" y="456260"/>
                </a:lnTo>
                <a:lnTo>
                  <a:pt x="10632129" y="1637741"/>
                </a:lnTo>
                <a:lnTo>
                  <a:pt x="10626736" y="1658336"/>
                </a:lnTo>
                <a:lnTo>
                  <a:pt x="10614583" y="1669429"/>
                </a:lnTo>
                <a:lnTo>
                  <a:pt x="10601713" y="1673961"/>
                </a:lnTo>
                <a:lnTo>
                  <a:pt x="10594169" y="1674876"/>
                </a:lnTo>
                <a:lnTo>
                  <a:pt x="10594169" y="1675142"/>
                </a:lnTo>
                <a:lnTo>
                  <a:pt x="10692003" y="1675142"/>
                </a:lnTo>
                <a:lnTo>
                  <a:pt x="10692003" y="456260"/>
                </a:lnTo>
                <a:close/>
              </a:path>
              <a:path w="10692130" h="2207895">
                <a:moveTo>
                  <a:pt x="10692003" y="0"/>
                </a:moveTo>
                <a:lnTo>
                  <a:pt x="0" y="0"/>
                </a:lnTo>
                <a:lnTo>
                  <a:pt x="0" y="651256"/>
                </a:lnTo>
                <a:lnTo>
                  <a:pt x="8392332" y="651243"/>
                </a:lnTo>
                <a:lnTo>
                  <a:pt x="8395228" y="650621"/>
                </a:lnTo>
                <a:lnTo>
                  <a:pt x="8671935" y="650595"/>
                </a:lnTo>
                <a:lnTo>
                  <a:pt x="8707135" y="634165"/>
                </a:lnTo>
                <a:lnTo>
                  <a:pt x="8709146" y="631774"/>
                </a:lnTo>
                <a:lnTo>
                  <a:pt x="8884660" y="456260"/>
                </a:lnTo>
                <a:lnTo>
                  <a:pt x="10692003" y="45626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838F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24114" y="1239739"/>
            <a:ext cx="10053245" cy="3250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24114" y="2101293"/>
            <a:ext cx="11773388" cy="4704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68CB48-E227-4A4A-A1B9-07E08CC0839D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FEE00-5056-44F8-98E5-DD016DB80C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8315" y="1982467"/>
            <a:ext cx="12289186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object 4"/>
          <p:cNvSpPr/>
          <p:nvPr userDrawn="1"/>
        </p:nvSpPr>
        <p:spPr>
          <a:xfrm>
            <a:off x="0" y="7105650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8315" y="2701305"/>
            <a:ext cx="12289186" cy="40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08315" y="3189255"/>
            <a:ext cx="12289186" cy="3872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7"/>
            <a:ext cx="13444538" cy="188927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C68A6-CD60-4BB1-979F-C6FE81A0E9F7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33AFCD-B2D5-4BA7-9B16-1422BBCAA8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3444538" cy="7562850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object 4"/>
          <p:cNvSpPr/>
          <p:nvPr userDrawn="1"/>
        </p:nvSpPr>
        <p:spPr>
          <a:xfrm>
            <a:off x="0" y="7134225"/>
            <a:ext cx="1344453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7" name="object 3"/>
          <p:cNvSpPr/>
          <p:nvPr userDrawn="1"/>
        </p:nvSpPr>
        <p:spPr>
          <a:xfrm>
            <a:off x="580849" y="1421889"/>
            <a:ext cx="12293290" cy="3607435"/>
          </a:xfrm>
          <a:custGeom>
            <a:avLst/>
            <a:gdLst/>
            <a:ahLst/>
            <a:cxnLst/>
            <a:rect l="l" t="t" r="r" b="b"/>
            <a:pathLst>
              <a:path w="9777730" h="3607435">
                <a:moveTo>
                  <a:pt x="9683534" y="0"/>
                </a:moveTo>
                <a:lnTo>
                  <a:pt x="90982" y="0"/>
                </a:lnTo>
                <a:lnTo>
                  <a:pt x="38383" y="10146"/>
                </a:lnTo>
                <a:lnTo>
                  <a:pt x="11372" y="32467"/>
                </a:lnTo>
                <a:lnTo>
                  <a:pt x="1421" y="54788"/>
                </a:lnTo>
                <a:lnTo>
                  <a:pt x="0" y="64935"/>
                </a:lnTo>
                <a:lnTo>
                  <a:pt x="0" y="479742"/>
                </a:lnTo>
                <a:lnTo>
                  <a:pt x="1219" y="485813"/>
                </a:lnTo>
                <a:lnTo>
                  <a:pt x="3086" y="491350"/>
                </a:lnTo>
                <a:lnTo>
                  <a:pt x="3086" y="3549332"/>
                </a:lnTo>
                <a:lnTo>
                  <a:pt x="4387" y="3582856"/>
                </a:lnTo>
                <a:lnTo>
                  <a:pt x="13500" y="3600072"/>
                </a:lnTo>
                <a:lnTo>
                  <a:pt x="38233" y="3606414"/>
                </a:lnTo>
                <a:lnTo>
                  <a:pt x="86398" y="3607320"/>
                </a:lnTo>
                <a:lnTo>
                  <a:pt x="6456895" y="3607282"/>
                </a:lnTo>
                <a:lnTo>
                  <a:pt x="6523431" y="3595092"/>
                </a:lnTo>
                <a:lnTo>
                  <a:pt x="6562231" y="3579652"/>
                </a:lnTo>
                <a:lnTo>
                  <a:pt x="6592112" y="3559682"/>
                </a:lnTo>
                <a:lnTo>
                  <a:pt x="7550137" y="2892818"/>
                </a:lnTo>
                <a:lnTo>
                  <a:pt x="7591311" y="2866848"/>
                </a:lnTo>
                <a:lnTo>
                  <a:pt x="7631774" y="2849957"/>
                </a:lnTo>
                <a:lnTo>
                  <a:pt x="7669325" y="2840260"/>
                </a:lnTo>
                <a:lnTo>
                  <a:pt x="7701762" y="2835871"/>
                </a:lnTo>
                <a:lnTo>
                  <a:pt x="9694291" y="2835871"/>
                </a:lnTo>
                <a:lnTo>
                  <a:pt x="9742455" y="2834965"/>
                </a:lnTo>
                <a:lnTo>
                  <a:pt x="9767189" y="2828623"/>
                </a:lnTo>
                <a:lnTo>
                  <a:pt x="9776301" y="2811408"/>
                </a:lnTo>
                <a:lnTo>
                  <a:pt x="9777603" y="2777883"/>
                </a:lnTo>
                <a:lnTo>
                  <a:pt x="9777603" y="93065"/>
                </a:lnTo>
                <a:lnTo>
                  <a:pt x="9774529" y="93065"/>
                </a:lnTo>
                <a:lnTo>
                  <a:pt x="9774529" y="64935"/>
                </a:lnTo>
                <a:lnTo>
                  <a:pt x="9760311" y="27394"/>
                </a:lnTo>
                <a:lnTo>
                  <a:pt x="9729031" y="8116"/>
                </a:lnTo>
                <a:lnTo>
                  <a:pt x="9697752" y="1014"/>
                </a:lnTo>
                <a:lnTo>
                  <a:pt x="9683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78206" y="1647825"/>
            <a:ext cx="11688126" cy="31242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“INSERT A PULL QUOTE FOR PRESENTATION HERE”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93215" y="1309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D42781-817A-4A50-A803-AC580C3AA0FF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2BDF0-4CBA-41FD-96A9-1AFE3C4EB3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 userDrawn="1"/>
        </p:nvSpPr>
        <p:spPr>
          <a:xfrm>
            <a:off x="0" y="7105650"/>
            <a:ext cx="13456218" cy="457200"/>
          </a:xfrm>
          <a:custGeom>
            <a:avLst/>
            <a:gdLst/>
            <a:ahLst/>
            <a:cxnLst/>
            <a:rect l="l" t="t" r="r" b="b"/>
            <a:pathLst>
              <a:path w="10692130" h="457834">
                <a:moveTo>
                  <a:pt x="10244836" y="10668"/>
                </a:moveTo>
                <a:lnTo>
                  <a:pt x="10243439" y="12141"/>
                </a:lnTo>
                <a:lnTo>
                  <a:pt x="10237355" y="16814"/>
                </a:lnTo>
                <a:lnTo>
                  <a:pt x="10234498" y="21069"/>
                </a:lnTo>
                <a:lnTo>
                  <a:pt x="10100183" y="161632"/>
                </a:lnTo>
                <a:lnTo>
                  <a:pt x="10100183" y="162052"/>
                </a:lnTo>
                <a:lnTo>
                  <a:pt x="10095242" y="167220"/>
                </a:lnTo>
                <a:lnTo>
                  <a:pt x="10086118" y="176282"/>
                </a:lnTo>
                <a:lnTo>
                  <a:pt x="10077024" y="182941"/>
                </a:lnTo>
                <a:lnTo>
                  <a:pt x="10068235" y="187560"/>
                </a:lnTo>
                <a:lnTo>
                  <a:pt x="10060025" y="190500"/>
                </a:lnTo>
                <a:lnTo>
                  <a:pt x="0" y="190500"/>
                </a:lnTo>
                <a:lnTo>
                  <a:pt x="0" y="457200"/>
                </a:lnTo>
                <a:lnTo>
                  <a:pt x="10558907" y="457314"/>
                </a:lnTo>
                <a:lnTo>
                  <a:pt x="10558907" y="457479"/>
                </a:lnTo>
                <a:lnTo>
                  <a:pt x="10692003" y="457479"/>
                </a:lnTo>
                <a:lnTo>
                  <a:pt x="10692003" y="11176"/>
                </a:lnTo>
                <a:lnTo>
                  <a:pt x="10244836" y="11176"/>
                </a:lnTo>
                <a:lnTo>
                  <a:pt x="10244836" y="10668"/>
                </a:lnTo>
                <a:close/>
              </a:path>
              <a:path w="10692130" h="457834">
                <a:moveTo>
                  <a:pt x="10692003" y="0"/>
                </a:moveTo>
                <a:lnTo>
                  <a:pt x="10274274" y="12"/>
                </a:lnTo>
                <a:lnTo>
                  <a:pt x="10271175" y="711"/>
                </a:lnTo>
                <a:lnTo>
                  <a:pt x="10262940" y="2439"/>
                </a:lnTo>
                <a:lnTo>
                  <a:pt x="10255838" y="4943"/>
                </a:lnTo>
                <a:lnTo>
                  <a:pt x="10249821" y="7947"/>
                </a:lnTo>
                <a:lnTo>
                  <a:pt x="10244836" y="11176"/>
                </a:lnTo>
                <a:lnTo>
                  <a:pt x="10692003" y="111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D8DCDB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24114" y="1261839"/>
            <a:ext cx="11596313" cy="287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95965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Subheading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24114" y="1765201"/>
            <a:ext cx="11596313" cy="5112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38F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83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0" y="0"/>
            <a:ext cx="13434788" cy="65532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24114" y="558577"/>
            <a:ext cx="11596313" cy="6858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95965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3D1DFF-4ADB-41C0-8CD8-9B0B9C5686B9}"/>
              </a:ext>
            </a:extLst>
          </p:cNvPr>
          <p:cNvSpPr txBox="1">
            <a:spLocks/>
          </p:cNvSpPr>
          <p:nvPr userDrawn="1"/>
        </p:nvSpPr>
        <p:spPr>
          <a:xfrm>
            <a:off x="10397290" y="7193077"/>
            <a:ext cx="302581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505A4-A9BA-BE40-8AEF-76B7F36FACC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5C6838-EA89-4608-A445-ECCC126033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9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S SlideHeader">
            <a:extLst>
              <a:ext uri="{FF2B5EF4-FFF2-40B4-BE49-F238E27FC236}">
                <a16:creationId xmlns:a16="http://schemas.microsoft.com/office/drawing/2014/main" id="{F593EF4F-40BC-4E77-B538-F7DF3228B371}"/>
              </a:ext>
            </a:extLst>
          </p:cNvPr>
          <p:cNvSpPr txBox="1"/>
          <p:nvPr userDrawn="1"/>
        </p:nvSpPr>
        <p:spPr>
          <a:xfrm>
            <a:off x="1344454" y="63500"/>
            <a:ext cx="1075563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4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924" y="5797551"/>
            <a:ext cx="7281751" cy="1368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AND ADAPTATIONS</a:t>
            </a:r>
          </a:p>
          <a:p>
            <a:pPr marL="0" indent="0">
              <a:buNone/>
            </a:pPr>
            <a:r>
              <a:rPr lang="en-US" sz="2000" dirty="0"/>
              <a:t>CLIMATE SCIENCE, RISK </a:t>
            </a:r>
            <a:r>
              <a:rPr lang="en-US" sz="2000"/>
              <a:t>AND  ADAPTATION </a:t>
            </a:r>
            <a:r>
              <a:rPr lang="en-US" sz="2000" dirty="0"/>
              <a:t>PATHWAYS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4B42D-4A6A-42AB-B9CE-6954A3E32E6C}"/>
              </a:ext>
            </a:extLst>
          </p:cNvPr>
          <p:cNvSpPr txBox="1"/>
          <p:nvPr/>
        </p:nvSpPr>
        <p:spPr>
          <a:xfrm>
            <a:off x="8426698" y="82909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INTERNATIONAL POLICY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&amp; STRATEGIES FACULTY</a:t>
            </a:r>
          </a:p>
        </p:txBody>
      </p:sp>
    </p:spTree>
    <p:extLst>
      <p:ext uri="{BB962C8B-B14F-4D97-AF65-F5344CB8AC3E}">
        <p14:creationId xmlns:p14="http://schemas.microsoft.com/office/powerpoint/2010/main" val="113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08"/>
    </mc:Choice>
    <mc:Fallback xmlns="">
      <p:transition spd="slow" advClick="0" advTm="686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DEALING WITH THE RISK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1944217"/>
            <a:ext cx="6901877" cy="5160214"/>
          </a:xfrm>
        </p:spPr>
        <p:txBody>
          <a:bodyPr/>
          <a:lstStyle/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838F"/>
                </a:solidFill>
              </a:rPr>
              <a:t>Avoid the risk</a:t>
            </a:r>
          </a:p>
          <a:p>
            <a:pPr marL="270000" lvl="1" indent="-270000">
              <a:spcAft>
                <a:spcPts val="600"/>
              </a:spcAft>
              <a:defRPr/>
            </a:pPr>
            <a:r>
              <a:rPr lang="en-US" sz="2800" dirty="0"/>
              <a:t>Don’t build in flood risk area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srgbClr val="00838F"/>
              </a:solidFill>
            </a:endParaRP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838F"/>
                </a:solidFill>
              </a:rPr>
              <a:t>Treat the risk</a:t>
            </a:r>
          </a:p>
          <a:p>
            <a:pPr marL="270000" lvl="1" indent="-270000">
              <a:spcAft>
                <a:spcPts val="600"/>
              </a:spcAft>
              <a:defRPr/>
            </a:pPr>
            <a:r>
              <a:rPr lang="en-US" sz="2800" dirty="0"/>
              <a:t>Engineered protection (e.g. seawall)</a:t>
            </a:r>
          </a:p>
          <a:p>
            <a:pPr marL="270000" lvl="1" indent="-270000">
              <a:spcAft>
                <a:spcPts val="600"/>
              </a:spcAft>
              <a:defRPr/>
            </a:pPr>
            <a:r>
              <a:rPr lang="en-US" sz="2800" dirty="0"/>
              <a:t>Raise vulnerable assets above flood level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srgbClr val="00838F"/>
              </a:solidFill>
            </a:endParaRP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838F"/>
                </a:solidFill>
              </a:rPr>
              <a:t>Transfer/share the risk</a:t>
            </a:r>
          </a:p>
          <a:p>
            <a:pPr marL="270000" lvl="1" indent="-270000">
              <a:spcAft>
                <a:spcPts val="600"/>
              </a:spcAft>
              <a:defRPr/>
            </a:pPr>
            <a:r>
              <a:rPr lang="en-US" sz="2800" dirty="0"/>
              <a:t>Consider local plans and actions</a:t>
            </a: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srgbClr val="00838F"/>
              </a:solidFill>
            </a:endParaRPr>
          </a:p>
          <a:p>
            <a:pPr marL="270000" indent="-2700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838F"/>
                </a:solidFill>
              </a:rPr>
              <a:t>Accept risk</a:t>
            </a:r>
          </a:p>
          <a:p>
            <a:endParaRPr lang="en-AU" dirty="0"/>
          </a:p>
        </p:txBody>
      </p:sp>
      <p:pic>
        <p:nvPicPr>
          <p:cNvPr id="5" name="Picture 4" descr="7252920-3x2-700x4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37" y="1934372"/>
            <a:ext cx="3571475" cy="2384709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utscher_ride_on_mower_2116708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37" y="4490869"/>
            <a:ext cx="3571475" cy="2674932"/>
          </a:xfrm>
          <a:prstGeom prst="rect">
            <a:avLst/>
          </a:prstGeom>
          <a:noFill/>
          <a:ln w="28575">
            <a:solidFill>
              <a:srgbClr val="0083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EAA3E2AE-55D2-F71F-E6B6-30934729E3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31.7208" end="437303.93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000"/>
    </mc:Choice>
    <mc:Fallback xmlns="">
      <p:transition spd="slow" advClick="0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RATIONALE FOR ADAPTATION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kern="0" dirty="0">
                <a:cs typeface="Calibri" panose="020F0502020204030204" pitchFamily="34" charset="0"/>
              </a:rPr>
              <a:t>‘Past performance is not a reliable indicator of future performance’ </a:t>
            </a:r>
            <a:br>
              <a:rPr lang="en-AU" kern="0" dirty="0">
                <a:cs typeface="Calibri" panose="020F0502020204030204" pitchFamily="34" charset="0"/>
              </a:rPr>
            </a:br>
            <a:r>
              <a:rPr lang="en-AU" kern="0" dirty="0">
                <a:cs typeface="Calibri" panose="020F0502020204030204" pitchFamily="34" charset="0"/>
              </a:rPr>
              <a:t>	</a:t>
            </a:r>
            <a:r>
              <a:rPr lang="en-AU" sz="2400" i="1" kern="0" dirty="0" err="1">
                <a:cs typeface="Calibri" panose="020F0502020204030204" pitchFamily="34" charset="0"/>
              </a:rPr>
              <a:t>Aust</a:t>
            </a:r>
            <a:r>
              <a:rPr lang="en-AU" sz="2400" i="1" kern="0" dirty="0">
                <a:cs typeface="Calibri" panose="020F0502020204030204" pitchFamily="34" charset="0"/>
              </a:rPr>
              <a:t> Securities &amp; Investment Commission</a:t>
            </a:r>
          </a:p>
          <a:p>
            <a:pPr marL="136922" indent="-136922">
              <a:spcBef>
                <a:spcPct val="20000"/>
              </a:spcBef>
              <a:defRPr/>
            </a:pPr>
            <a:endParaRPr lang="en-AU" dirty="0">
              <a:cs typeface="Calibri" panose="020F0502020204030204" pitchFamily="34" charset="0"/>
            </a:endParaRPr>
          </a:p>
          <a:p>
            <a:pPr marL="136922" indent="-136922">
              <a:spcBef>
                <a:spcPct val="20000"/>
              </a:spcBef>
              <a:defRPr/>
            </a:pPr>
            <a:r>
              <a:rPr lang="en-AU" dirty="0">
                <a:cs typeface="Calibri" panose="020F0502020204030204" pitchFamily="34" charset="0"/>
              </a:rPr>
              <a:t>‘The past climate is no longer a reliable indicator of the future climate’ 	</a:t>
            </a:r>
            <a:r>
              <a:rPr lang="en-AU" sz="2400" i="1" dirty="0">
                <a:cs typeface="Calibri" panose="020F0502020204030204" pitchFamily="34" charset="0"/>
              </a:rPr>
              <a:t>Message from scientific community</a:t>
            </a:r>
          </a:p>
          <a:p>
            <a:pPr marL="136922" indent="-136922">
              <a:spcBef>
                <a:spcPct val="20000"/>
              </a:spcBef>
              <a:buFontTx/>
              <a:buChar char="•"/>
              <a:defRPr/>
            </a:pPr>
            <a:endParaRPr lang="en-AU" dirty="0">
              <a:cs typeface="Calibri" panose="020F0502020204030204" pitchFamily="34" charset="0"/>
            </a:endParaRPr>
          </a:p>
          <a:p>
            <a:r>
              <a:rPr lang="en-US" altLang="en-US" dirty="0">
                <a:cs typeface="Calibri" panose="020F0502020204030204" pitchFamily="34" charset="0"/>
              </a:rPr>
              <a:t>N</a:t>
            </a:r>
            <a:r>
              <a:rPr lang="en-AU" altLang="en-US" dirty="0" err="1">
                <a:cs typeface="Calibri" panose="020F0502020204030204" pitchFamily="34" charset="0"/>
              </a:rPr>
              <a:t>ot</a:t>
            </a:r>
            <a:r>
              <a:rPr lang="en-AU" altLang="en-US" dirty="0">
                <a:cs typeface="Calibri" panose="020F0502020204030204" pitchFamily="34" charset="0"/>
              </a:rPr>
              <a:t> matching the policy or strategy to changing climate, results in either underperformance and/or increasing risk</a:t>
            </a:r>
          </a:p>
          <a:p>
            <a:endParaRPr lang="en-AU" sz="3200" kern="0" dirty="0">
              <a:cs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4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4961A285-34D2-BB96-5B67-2F3CDE4D84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660.9451" end="354828.22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0"/>
    </mc:Choice>
    <mc:Fallback xmlns="">
      <p:transition spd="slow" advClick="0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CLIMATE ADAPTATION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24114" y="1909217"/>
            <a:ext cx="12206867" cy="5472608"/>
          </a:xfrm>
        </p:spPr>
        <p:txBody>
          <a:bodyPr/>
          <a:lstStyle/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Adaptation: ‘Changing what we do to get what we want’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Lots of options: operational, strategic, asset-protection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Often some upfront cost (resources, knowledge, institutions)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But longer term </a:t>
            </a:r>
            <a:r>
              <a:rPr lang="en-AU" altLang="en-US" i="1" dirty="0">
                <a:latin typeface="Calibri" panose="020F0502020204030204" pitchFamily="34" charset="0"/>
              </a:rPr>
              <a:t>expected</a:t>
            </a:r>
            <a:r>
              <a:rPr lang="en-AU" altLang="en-US" dirty="0">
                <a:latin typeface="Calibri" panose="020F0502020204030204" pitchFamily="34" charset="0"/>
              </a:rPr>
              <a:t> benefits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Uncertain effectiveness (generally about 15 to 20% better off than otherwise) as highly contextual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But usually not complete removal of additional risk imposed by climate change impacts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‘Loss and damage’ agenda (read ‘residual vulnerability’)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34771" y="6996137"/>
            <a:ext cx="2055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1400" dirty="0">
                <a:latin typeface="+mn-lt"/>
              </a:rPr>
              <a:t>Howden et al. 2007, 2013</a:t>
            </a:r>
          </a:p>
        </p:txBody>
      </p:sp>
      <p:pic>
        <p:nvPicPr>
          <p:cNvPr id="5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2DA208B0-DA40-267F-DF34-2E58B93E66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120.675" end="279284.2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000"/>
    </mc:Choice>
    <mc:Fallback xmlns="">
      <p:transition spd="slow" advClick="0" advTm="7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MOVING FROM CLIMATE-CENTRIC APPROACH …</a:t>
            </a:r>
          </a:p>
        </p:txBody>
      </p:sp>
      <p:sp>
        <p:nvSpPr>
          <p:cNvPr id="7" name="Oval 6"/>
          <p:cNvSpPr/>
          <p:nvPr/>
        </p:nvSpPr>
        <p:spPr>
          <a:xfrm>
            <a:off x="4740275" y="2401888"/>
            <a:ext cx="3816350" cy="3483380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4400" dirty="0">
                <a:solidFill>
                  <a:schemeClr val="bg1"/>
                </a:solidFill>
              </a:rPr>
              <a:t>Climate change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33437" y="1293871"/>
            <a:ext cx="2264595" cy="1054743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Food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50461" y="2692722"/>
            <a:ext cx="2273151" cy="976552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Water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56803" y="5786687"/>
            <a:ext cx="2761492" cy="949076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Infrastructure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85965" y="5818909"/>
            <a:ext cx="2462866" cy="968863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Biodiversity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39740" y="4401946"/>
            <a:ext cx="2446560" cy="962448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Livelihoods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1748" y="2652955"/>
            <a:ext cx="2302544" cy="1071370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Trade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82150" y="1303806"/>
            <a:ext cx="2657454" cy="939783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Economic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35603" y="4357489"/>
            <a:ext cx="2548731" cy="946331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Settlements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E92A8C99-1433-7948-FE34-572ABBF952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734.6704" end="255913.130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114" y="431329"/>
            <a:ext cx="11596313" cy="685800"/>
          </a:xfrm>
        </p:spPr>
        <p:txBody>
          <a:bodyPr/>
          <a:lstStyle/>
          <a:p>
            <a:r>
              <a:rPr lang="en-AU" dirty="0"/>
              <a:t>… TO A DECISION-CENTRIC APPROACH, RECOGNISING DECISIONS AND VALUES ARE KEY</a:t>
            </a:r>
          </a:p>
        </p:txBody>
      </p:sp>
      <p:sp>
        <p:nvSpPr>
          <p:cNvPr id="6" name="Donut 5"/>
          <p:cNvSpPr/>
          <p:nvPr/>
        </p:nvSpPr>
        <p:spPr>
          <a:xfrm>
            <a:off x="1753433" y="1477169"/>
            <a:ext cx="10009112" cy="5760640"/>
          </a:xfrm>
          <a:prstGeom prst="donut">
            <a:avLst>
              <a:gd name="adj" fmla="val 10912"/>
            </a:avLst>
          </a:prstGeom>
          <a:solidFill>
            <a:srgbClr val="4959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81239" y="2958493"/>
            <a:ext cx="3136883" cy="2900114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3200" dirty="0">
                <a:solidFill>
                  <a:schemeClr val="bg1"/>
                </a:solidFill>
              </a:rPr>
              <a:t>Decisions, values, aspirations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38293" y="2148303"/>
            <a:ext cx="1982416" cy="897848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Food security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62429" y="3029049"/>
            <a:ext cx="2076528" cy="898599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Cities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71552" y="5650657"/>
            <a:ext cx="2158162" cy="799471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Education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3011" y="4267882"/>
            <a:ext cx="2423768" cy="1002556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Biodiversity &amp; heritage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723" y="4401553"/>
            <a:ext cx="2555624" cy="1011237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Livelihoods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62029" y="2171495"/>
            <a:ext cx="1983234" cy="965142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Trade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830" y="3046151"/>
            <a:ext cx="2650462" cy="995362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Economic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12381" y="5671398"/>
            <a:ext cx="2132882" cy="918339"/>
          </a:xfrm>
          <a:prstGeom prst="ellipse">
            <a:avLst/>
          </a:prstGeom>
          <a:solidFill>
            <a:srgbClr val="00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Health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20824" y="1621185"/>
            <a:ext cx="3874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Climate risk &amp; adaptation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C9BF8B34-F3BC-ECBF-16F4-55D81CAF54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903.7192" end="210944.35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300"/>
    </mc:Choice>
    <mc:Fallback xmlns="">
      <p:transition spd="slow" advClick="0" advTm="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THAN MANAGING CLIMATE VARIABILITY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Managing climate variability is not the same as climate change adaptation 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Focus on existing systems only may result in maladaptation</a:t>
            </a:r>
          </a:p>
          <a:p>
            <a:pPr marL="727200" lvl="3" indent="-270000">
              <a:spcAft>
                <a:spcPts val="600"/>
              </a:spcAft>
            </a:pPr>
            <a:r>
              <a:rPr lang="en-AU" altLang="en-US" sz="2800" dirty="0">
                <a:latin typeface="Calibri" panose="020F0502020204030204" pitchFamily="34" charset="0"/>
              </a:rPr>
              <a:t>and in missed opportunities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Need to consider more systemic and transformational adaptations</a:t>
            </a:r>
          </a:p>
          <a:p>
            <a:pPr marL="727200" lvl="3" indent="-270000">
              <a:spcAft>
                <a:spcPts val="600"/>
              </a:spcAft>
            </a:pPr>
            <a:r>
              <a:rPr lang="en-AU" altLang="en-US" sz="2800" dirty="0">
                <a:latin typeface="Calibri" panose="020F0502020204030204" pitchFamily="34" charset="0"/>
              </a:rPr>
              <a:t>increasingly so as changes continue </a:t>
            </a:r>
          </a:p>
          <a:p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2545805" y="5228425"/>
            <a:ext cx="3233489" cy="1289304"/>
          </a:xfrm>
          <a:prstGeom prst="ellipse">
            <a:avLst/>
          </a:prstGeom>
          <a:solidFill>
            <a:srgbClr val="495965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Incremental</a:t>
            </a:r>
          </a:p>
        </p:txBody>
      </p:sp>
      <p:sp>
        <p:nvSpPr>
          <p:cNvPr id="6" name="Oval 5"/>
          <p:cNvSpPr/>
          <p:nvPr/>
        </p:nvSpPr>
        <p:spPr>
          <a:xfrm>
            <a:off x="5223669" y="5452262"/>
            <a:ext cx="2866752" cy="1045721"/>
          </a:xfrm>
          <a:prstGeom prst="ellipse">
            <a:avLst/>
          </a:prstGeom>
          <a:solidFill>
            <a:srgbClr val="00838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Systemic</a:t>
            </a:r>
          </a:p>
        </p:txBody>
      </p:sp>
      <p:sp>
        <p:nvSpPr>
          <p:cNvPr id="7" name="Oval 6"/>
          <p:cNvSpPr/>
          <p:nvPr/>
        </p:nvSpPr>
        <p:spPr>
          <a:xfrm>
            <a:off x="7010301" y="4900807"/>
            <a:ext cx="3600400" cy="1102910"/>
          </a:xfrm>
          <a:prstGeom prst="ellipse">
            <a:avLst/>
          </a:prstGeom>
          <a:solidFill>
            <a:srgbClr val="D2692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chemeClr val="bg1"/>
                </a:solidFill>
              </a:rPr>
              <a:t>Transformational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763436" y="6914256"/>
            <a:ext cx="5223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400" dirty="0">
                <a:latin typeface="Calibri" panose="020F0502020204030204" pitchFamily="34" charset="0"/>
              </a:rPr>
              <a:t>Howden et al. 2010; Park et al. 2012; Rickards and Howden 2012</a:t>
            </a:r>
          </a:p>
        </p:txBody>
      </p:sp>
      <p:pic>
        <p:nvPicPr>
          <p:cNvPr id="9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B740E262-3274-06BD-782A-6B106751E7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156.9259" end="139223.85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0"/>
    </mc:Choice>
    <mc:Fallback xmlns="">
      <p:transition spd="slow" advClick="0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ASPECTS AND PSYCHOLOGY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Social, psychological and institutional aspects are crucial in terms of:</a:t>
            </a:r>
          </a:p>
          <a:p>
            <a:pPr marL="727200" lvl="4" indent="-270000"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motivation</a:t>
            </a:r>
          </a:p>
          <a:p>
            <a:pPr marL="727200" lvl="4" indent="-270000"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capacity</a:t>
            </a:r>
          </a:p>
          <a:p>
            <a:pPr marL="727200" lvl="4" indent="-270000">
              <a:spcAft>
                <a:spcPts val="600"/>
              </a:spcAft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intent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But also in relation to barriers and limits to action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Adaptation journey – people start with the technical and tactical but end up focusing on strategy and values</a:t>
            </a:r>
          </a:p>
          <a:p>
            <a:pPr marL="270000" indent="-270000">
              <a:spcAft>
                <a:spcPts val="600"/>
              </a:spcAft>
              <a:buFontTx/>
              <a:buChar char="•"/>
            </a:pPr>
            <a:r>
              <a:rPr lang="en-AU" altLang="en-US" dirty="0">
                <a:latin typeface="Calibri" panose="020F0502020204030204" pitchFamily="34" charset="0"/>
              </a:rPr>
              <a:t>Empowerment is critical – aligning values and taking action reduces stress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5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03085D77-C6BD-4F89-9180-5D6CCE5ACD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6102.4627" end="97396.79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425" y="4777193"/>
            <a:ext cx="5996880" cy="867846"/>
          </a:xfrm>
        </p:spPr>
        <p:txBody>
          <a:bodyPr/>
          <a:lstStyle/>
          <a:p>
            <a:r>
              <a:rPr lang="en-AU" sz="3200" u="sng" dirty="0">
                <a:solidFill>
                  <a:srgbClr val="00838F"/>
                </a:solidFill>
              </a:rPr>
              <a:t>THE CHOICES WE </a:t>
            </a:r>
            <a:br>
              <a:rPr lang="en-AU" sz="3200" u="sng" dirty="0">
                <a:solidFill>
                  <a:srgbClr val="00838F"/>
                </a:solidFill>
              </a:rPr>
            </a:br>
            <a:r>
              <a:rPr lang="en-AU" sz="3200" u="sng" dirty="0">
                <a:solidFill>
                  <a:srgbClr val="00838F"/>
                </a:solidFill>
              </a:rPr>
              <a:t>MAKE TODAY MATTER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61972" y="747963"/>
            <a:ext cx="7489825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9596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altLang="en-US" sz="3000">
                <a:solidFill>
                  <a:schemeClr val="bg1"/>
                </a:solidFill>
              </a:rPr>
              <a:t>Today’s decisions and their lifetimes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800000">
            <a:off x="3092700" y="3125609"/>
            <a:ext cx="3379460" cy="1157720"/>
          </a:xfrm>
          <a:prstGeom prst="leftRightArrow">
            <a:avLst>
              <a:gd name="adj1" fmla="val 50000"/>
              <a:gd name="adj2" fmla="val 61811"/>
            </a:avLst>
          </a:prstGeom>
          <a:gradFill rotWithShape="1">
            <a:gsLst>
              <a:gs pos="0">
                <a:srgbClr val="FFCC66">
                  <a:alpha val="70000"/>
                </a:srgbClr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E2E3E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AU" sz="1125" b="1"/>
              <a:t>2</a:t>
            </a:r>
            <a:r>
              <a:rPr lang="en-AU" sz="1125" b="1">
                <a:cs typeface="Arial" pitchFamily="34" charset="0"/>
              </a:rPr>
              <a:t>°C warming very likely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800000">
            <a:off x="6114947" y="4700172"/>
            <a:ext cx="2684633" cy="974664"/>
          </a:xfrm>
          <a:prstGeom prst="rightArrow">
            <a:avLst>
              <a:gd name="adj1" fmla="val 50000"/>
              <a:gd name="adj2" fmla="val 68776"/>
            </a:avLst>
          </a:prstGeom>
          <a:gradFill rotWithShape="1">
            <a:gsLst>
              <a:gs pos="0">
                <a:srgbClr val="FF9933">
                  <a:alpha val="85001"/>
                </a:srgbClr>
              </a:gs>
              <a:gs pos="100000">
                <a:srgbClr val="CC3300"/>
              </a:gs>
            </a:gsLst>
            <a:lin ang="2700000" scaled="1"/>
          </a:gradFill>
          <a:ln w="9525">
            <a:solidFill>
              <a:srgbClr val="E2E3E4"/>
            </a:solidFill>
            <a:miter lim="800000"/>
            <a:headEnd/>
            <a:tailEnd/>
          </a:ln>
        </p:spPr>
        <p:txBody>
          <a:bodyPr wrap="none" rIns="13500" anchor="ctr"/>
          <a:lstStyle/>
          <a:p>
            <a:pPr algn="ctr">
              <a:defRPr/>
            </a:pPr>
            <a:r>
              <a:rPr lang="en-AU" sz="1125" b="1"/>
              <a:t>4°C warming possible</a:t>
            </a:r>
          </a:p>
        </p:txBody>
      </p:sp>
      <p:sp>
        <p:nvSpPr>
          <p:cNvPr id="8" name="Arc 7"/>
          <p:cNvSpPr>
            <a:spLocks/>
          </p:cNvSpPr>
          <p:nvPr/>
        </p:nvSpPr>
        <p:spPr bwMode="auto">
          <a:xfrm flipH="1">
            <a:off x="2121420" y="1523265"/>
            <a:ext cx="1201643" cy="2908300"/>
          </a:xfrm>
          <a:custGeom>
            <a:avLst/>
            <a:gdLst>
              <a:gd name="T0" fmla="*/ 0 w 21600"/>
              <a:gd name="T1" fmla="*/ 0 h 20975"/>
              <a:gd name="T2" fmla="*/ 0 w 21600"/>
              <a:gd name="T3" fmla="*/ 2147483646 h 20975"/>
              <a:gd name="T4" fmla="*/ 0 w 21600"/>
              <a:gd name="T5" fmla="*/ 2147483646 h 20975"/>
              <a:gd name="T6" fmla="*/ 0 60000 65536"/>
              <a:gd name="T7" fmla="*/ 0 60000 65536"/>
              <a:gd name="T8" fmla="*/ 0 60000 65536"/>
              <a:gd name="T9" fmla="*/ 0 w 21600"/>
              <a:gd name="T10" fmla="*/ 0 h 20975"/>
              <a:gd name="T11" fmla="*/ 21600 w 21600"/>
              <a:gd name="T12" fmla="*/ 20975 h 20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75" fill="none" extrusionOk="0">
                <a:moveTo>
                  <a:pt x="5159" y="0"/>
                </a:moveTo>
                <a:cubicBezTo>
                  <a:pt x="14813" y="2375"/>
                  <a:pt x="21600" y="11033"/>
                  <a:pt x="21600" y="20975"/>
                </a:cubicBezTo>
              </a:path>
              <a:path w="21600" h="20975" stroke="0" extrusionOk="0">
                <a:moveTo>
                  <a:pt x="5159" y="0"/>
                </a:moveTo>
                <a:cubicBezTo>
                  <a:pt x="14813" y="2375"/>
                  <a:pt x="21600" y="11033"/>
                  <a:pt x="21600" y="20975"/>
                </a:cubicBezTo>
                <a:lnTo>
                  <a:pt x="0" y="20975"/>
                </a:lnTo>
                <a:lnTo>
                  <a:pt x="515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7262897">
            <a:off x="6450438" y="-2377878"/>
            <a:ext cx="3311990" cy="8209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900">
              <a:latin typeface="Calibri" panose="020F050202020403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645255">
            <a:off x="6555549" y="1111030"/>
            <a:ext cx="6424938" cy="2089243"/>
          </a:xfrm>
          <a:prstGeom prst="rightArrow">
            <a:avLst>
              <a:gd name="adj1" fmla="val 48806"/>
              <a:gd name="adj2" fmla="val 73537"/>
            </a:avLst>
          </a:prstGeom>
          <a:gradFill rotWithShape="1">
            <a:gsLst>
              <a:gs pos="0">
                <a:srgbClr val="FF9900"/>
              </a:gs>
              <a:gs pos="100000">
                <a:srgbClr val="CC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400" b="1" dirty="0">
                <a:latin typeface="Calibri" panose="020F0502020204030204" pitchFamily="34" charset="0"/>
              </a:rPr>
              <a:t>Adaptation options change </a:t>
            </a:r>
            <a:br>
              <a:rPr lang="en-AU" altLang="en-US" sz="1400" b="1" dirty="0">
                <a:latin typeface="Calibri" panose="020F0502020204030204" pitchFamily="34" charset="0"/>
              </a:rPr>
            </a:br>
            <a:r>
              <a:rPr lang="en-AU" altLang="en-US" sz="1400" b="1" dirty="0">
                <a:latin typeface="Calibri" panose="020F0502020204030204" pitchFamily="34" charset="0"/>
              </a:rPr>
              <a:t>from autonomous and incremental to </a:t>
            </a:r>
            <a:br>
              <a:rPr lang="en-AU" altLang="en-US" sz="1400" b="1" dirty="0">
                <a:latin typeface="Calibri" panose="020F0502020204030204" pitchFamily="34" charset="0"/>
              </a:rPr>
            </a:br>
            <a:r>
              <a:rPr lang="en-AU" altLang="en-US" sz="1400" b="1" dirty="0">
                <a:latin typeface="Calibri" panose="020F0502020204030204" pitchFamily="34" charset="0"/>
              </a:rPr>
              <a:t>planned and transformative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41838" y="491692"/>
            <a:ext cx="9730518" cy="6005859"/>
            <a:chOff x="420" y="1075"/>
            <a:chExt cx="4521" cy="279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9980000">
              <a:off x="1564" y="1608"/>
              <a:ext cx="9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3333CC"/>
                  </a:solidFill>
                </a:rPr>
                <a:t>Building standards</a:t>
              </a:r>
              <a:endParaRPr lang="en-AU" sz="1500" b="1" dirty="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 rot="19980000">
              <a:off x="936" y="1247"/>
              <a:ext cx="134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3333CC"/>
                  </a:solidFill>
                </a:rPr>
                <a:t>Emergency Mgmt planning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 rot="19980000">
              <a:off x="2123" y="1880"/>
              <a:ext cx="107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3333CC"/>
                  </a:solidFill>
                </a:rPr>
                <a:t>Hospital construction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 rot="19980000">
              <a:off x="1175" y="1338"/>
              <a:ext cx="132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CC6600"/>
                  </a:solidFill>
                </a:rPr>
                <a:t>Road surface maintenance</a:t>
              </a:r>
              <a:endParaRPr lang="en-AU" sz="1500" b="1" dirty="0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 rot="19980000">
              <a:off x="1963" y="1773"/>
              <a:ext cx="129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CC6600"/>
                  </a:solidFill>
                </a:rPr>
                <a:t>Communication networks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 rot="19980000">
              <a:off x="3492" y="2691"/>
              <a:ext cx="14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339933"/>
                  </a:solidFill>
                </a:rPr>
                <a:t>Major dams, water provision</a:t>
              </a:r>
              <a:endParaRPr lang="en-AU" sz="1500" b="1" dirty="0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 rot="19980000">
              <a:off x="753" y="1075"/>
              <a:ext cx="11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339933"/>
                  </a:solidFill>
                </a:rPr>
                <a:t>Annual crops, </a:t>
              </a:r>
            </a:p>
            <a:p>
              <a:pPr>
                <a:defRPr/>
              </a:pPr>
              <a:r>
                <a:rPr lang="en-AU" sz="1125" b="1" dirty="0">
                  <a:solidFill>
                    <a:srgbClr val="339933"/>
                  </a:solidFill>
                </a:rPr>
                <a:t>fire management plans</a:t>
              </a:r>
              <a:endParaRPr lang="en-AU" sz="1500" b="1" dirty="0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rot="1795660">
              <a:off x="420" y="2642"/>
              <a:ext cx="413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rot="1795660" flipV="1">
              <a:off x="704" y="1579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rot="1795660" flipV="1">
              <a:off x="1065" y="1786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rot="1795660" flipV="1">
              <a:off x="1779" y="2198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rot="1795660" flipV="1">
              <a:off x="2136" y="2405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rot="1795660" flipV="1">
              <a:off x="2498" y="2611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rot="1795660" flipV="1">
              <a:off x="2854" y="2817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rot="1795660" flipV="1">
              <a:off x="3211" y="3023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rot="1795660" flipV="1">
              <a:off x="3573" y="3231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rot="1795660" flipV="1">
              <a:off x="3931" y="3436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rot="1795660" flipV="1">
              <a:off x="4287" y="3643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 rot="-2044340">
              <a:off x="589" y="158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 rot="-2044340">
              <a:off x="909" y="182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 rot="-2044340">
              <a:off x="1267" y="2030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20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 rot="-2044340">
              <a:off x="1623" y="2235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30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 rot="-2044340">
              <a:off x="1982" y="2447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40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 rot="-2044340">
              <a:off x="2341" y="2648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50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 rot="-2044340">
              <a:off x="2699" y="285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60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 rot="-2044340">
              <a:off x="3057" y="3066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70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 rot="-2044340">
              <a:off x="3417" y="3269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80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 rot="-2044340">
              <a:off x="3773" y="347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90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 rot="-2044340">
              <a:off x="4086" y="3710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 rot="1795660" flipV="1">
              <a:off x="1422" y="1994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 rot="1795660">
              <a:off x="420" y="2642"/>
              <a:ext cx="413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auto">
            <a:xfrm rot="1795660" flipV="1">
              <a:off x="704" y="1579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 rot="1795660" flipV="1">
              <a:off x="1065" y="1786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 rot="1795660" flipV="1">
              <a:off x="1779" y="2198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 rot="1795660" flipV="1">
              <a:off x="2136" y="2405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 rot="1795660" flipV="1">
              <a:off x="2498" y="2611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rot="1795660" flipV="1">
              <a:off x="2854" y="2817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 rot="1795660" flipV="1">
              <a:off x="3211" y="3023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 rot="1795660" flipV="1">
              <a:off x="3573" y="3231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rot="1795660" flipV="1">
              <a:off x="3931" y="3436"/>
              <a:ext cx="0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rot="1795660" flipV="1">
              <a:off x="4287" y="3643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Rectangle 61"/>
            <p:cNvSpPr>
              <a:spLocks noChangeArrowheads="1"/>
            </p:cNvSpPr>
            <p:nvPr/>
          </p:nvSpPr>
          <p:spPr bwMode="auto">
            <a:xfrm rot="-2044340">
              <a:off x="589" y="158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5" name="Rectangle 62"/>
            <p:cNvSpPr>
              <a:spLocks noChangeArrowheads="1"/>
            </p:cNvSpPr>
            <p:nvPr/>
          </p:nvSpPr>
          <p:spPr bwMode="auto">
            <a:xfrm rot="-2044340">
              <a:off x="909" y="182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 rot="-2044340">
              <a:off x="1267" y="2030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20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7" name="Rectangle 64"/>
            <p:cNvSpPr>
              <a:spLocks noChangeArrowheads="1"/>
            </p:cNvSpPr>
            <p:nvPr/>
          </p:nvSpPr>
          <p:spPr bwMode="auto">
            <a:xfrm rot="-2044340">
              <a:off x="1623" y="2235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30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8" name="Rectangle 65"/>
            <p:cNvSpPr>
              <a:spLocks noChangeArrowheads="1"/>
            </p:cNvSpPr>
            <p:nvPr/>
          </p:nvSpPr>
          <p:spPr bwMode="auto">
            <a:xfrm rot="-2044340">
              <a:off x="1982" y="2447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40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 rot="-2044340">
              <a:off x="2341" y="2648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50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 rot="-2044340">
              <a:off x="2699" y="285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60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 rot="-2044340">
              <a:off x="3057" y="3066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70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2" name="Rectangle 69"/>
            <p:cNvSpPr>
              <a:spLocks noChangeArrowheads="1"/>
            </p:cNvSpPr>
            <p:nvPr/>
          </p:nvSpPr>
          <p:spPr bwMode="auto">
            <a:xfrm rot="-2044340">
              <a:off x="3417" y="3269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80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 rot="-2044340">
              <a:off x="3773" y="3474"/>
              <a:ext cx="1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90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 rot="-2044340">
              <a:off x="4086" y="3710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  <a:endParaRPr lang="en-AU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65" name="Line 72"/>
            <p:cNvSpPr>
              <a:spLocks noChangeShapeType="1"/>
            </p:cNvSpPr>
            <p:nvPr/>
          </p:nvSpPr>
          <p:spPr bwMode="auto">
            <a:xfrm rot="1795660" flipV="1">
              <a:off x="1422" y="1994"/>
              <a:ext cx="5" cy="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6" name="Rectangle 74"/>
            <p:cNvSpPr>
              <a:spLocks noChangeArrowheads="1"/>
            </p:cNvSpPr>
            <p:nvPr/>
          </p:nvSpPr>
          <p:spPr bwMode="auto">
            <a:xfrm rot="19975660">
              <a:off x="3936" y="2955"/>
              <a:ext cx="840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CC6600"/>
                  </a:solidFill>
                </a:rPr>
                <a:t>Suburb locations</a:t>
              </a:r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 rot="19980000">
              <a:off x="2645" y="2181"/>
              <a:ext cx="10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125" b="1" dirty="0">
                  <a:solidFill>
                    <a:srgbClr val="CC6600"/>
                  </a:solidFill>
                </a:rPr>
                <a:t>Energy infrastructure</a:t>
              </a:r>
              <a:endParaRPr lang="en-AU" sz="1500" b="1" dirty="0"/>
            </a:p>
          </p:txBody>
        </p:sp>
      </p:grpSp>
      <p:sp>
        <p:nvSpPr>
          <p:cNvPr id="68" name="Rectangle 20"/>
          <p:cNvSpPr>
            <a:spLocks noChangeArrowheads="1"/>
          </p:cNvSpPr>
          <p:nvPr/>
        </p:nvSpPr>
        <p:spPr bwMode="auto">
          <a:xfrm rot="19980000">
            <a:off x="3547179" y="1267705"/>
            <a:ext cx="16779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AU" sz="1125" b="1" dirty="0">
                <a:solidFill>
                  <a:srgbClr val="CC6600"/>
                </a:solidFill>
              </a:rPr>
              <a:t>New land purchases</a:t>
            </a:r>
            <a:endParaRPr lang="en-AU" sz="1500" b="1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05425" y="5753765"/>
            <a:ext cx="4142443" cy="1003826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AU" altLang="en-US" dirty="0">
                <a:latin typeface="Calibri" panose="020F0502020204030204" pitchFamily="34" charset="0"/>
              </a:rPr>
              <a:t>Must account for how long their effects will be felt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69" name="Risk and Adaptations - Dr Will Howard - audio" descr="Risk and Adaptations - Dr Will Howard - audio">
            <a:hlinkClick r:id="" action="ppaction://media"/>
            <a:extLst>
              <a:ext uri="{FF2B5EF4-FFF2-40B4-BE49-F238E27FC236}">
                <a16:creationId xmlns:a16="http://schemas.microsoft.com/office/drawing/2014/main" id="{A360C1C4-F6A1-2976-26C7-6B81A9BBA4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8831.80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6965" y="6707241"/>
            <a:ext cx="397190" cy="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8000"/>
    </mc:Choice>
    <mc:Fallback xmlns="">
      <p:transition spd="slow" advClick="0" advTm="9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- Corporate Services faculty" id="{8A6D4FBF-E7B1-BA47-99D3-85FA590D244D}" vid="{138FC7EE-79F4-994D-8025-6A1F88D973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ac6a16-8439-45bf-9165-650313229e25">
      <Terms xmlns="http://schemas.microsoft.com/office/infopath/2007/PartnerControls"/>
    </lcf76f155ced4ddcb4097134ff3c332f>
    <TaxCatchAll xmlns="2bde8ee6-a70e-49fb-a598-8e5e58b445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A5DAC150E0F429091066B6DFF09B7" ma:contentTypeVersion="16" ma:contentTypeDescription="Create a new document." ma:contentTypeScope="" ma:versionID="8720b5ec83af01de5dc0113b0317ed62">
  <xsd:schema xmlns:xsd="http://www.w3.org/2001/XMLSchema" xmlns:xs="http://www.w3.org/2001/XMLSchema" xmlns:p="http://schemas.microsoft.com/office/2006/metadata/properties" xmlns:ns2="23ac6a16-8439-45bf-9165-650313229e25" xmlns:ns3="2bde8ee6-a70e-49fb-a598-8e5e58b44569" targetNamespace="http://schemas.microsoft.com/office/2006/metadata/properties" ma:root="true" ma:fieldsID="109cd5ae5f19c8341f21c391cfce1be0" ns2:_="" ns3:_="">
    <xsd:import namespace="23ac6a16-8439-45bf-9165-650313229e25"/>
    <xsd:import namespace="2bde8ee6-a70e-49fb-a598-8e5e58b44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c6a16-8439-45bf-9165-650313229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e8ee6-a70e-49fb-a598-8e5e58b4456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1e2dca-52c1-465c-b9b8-394ac4b89122}" ma:internalName="TaxCatchAll" ma:showField="CatchAllData" ma:web="2bde8ee6-a70e-49fb-a598-8e5e58b44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98D08D-C093-446D-B2B7-ACBC748083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07D7FAD-A7DB-49E7-B9C6-DE21FEB2C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3F2CC0-CCEA-45E7-954F-8D8F7F518CB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International Policy and Strategies</Template>
  <TotalTime>685</TotalTime>
  <Words>485</Words>
  <Application>Microsoft Office PowerPoint</Application>
  <PresentationFormat>Custom</PresentationFormat>
  <Paragraphs>118</Paragraphs>
  <Slides>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2_Custom Design</vt:lpstr>
      <vt:lpstr>PowerPoint Presentation</vt:lpstr>
      <vt:lpstr>DEALING WITH THE RISK</vt:lpstr>
      <vt:lpstr>THE RATIONALE FOR ADAPTATION</vt:lpstr>
      <vt:lpstr>CLIMATE ADAPTATION</vt:lpstr>
      <vt:lpstr>MOVING FROM CLIMATE-CENTRIC APPROACH …</vt:lpstr>
      <vt:lpstr>… TO A DECISION-CENTRIC APPROACH, RECOGNISING DECISIONS AND VALUES ARE KEY</vt:lpstr>
      <vt:lpstr>MORE THAN MANAGING CLIMATE VARIABILITY</vt:lpstr>
      <vt:lpstr>SOCIAL ASPECTS AND PSYCHOLOGY</vt:lpstr>
      <vt:lpstr>THE CHOICES WE  MAKE TODAY MATTER</vt:lpstr>
    </vt:vector>
  </TitlesOfParts>
  <Company>Department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Jess, Melinda</dc:creator>
  <cp:keywords>[SEC=OFFICIAL]</cp:keywords>
  <cp:lastModifiedBy>Richard Neumann</cp:lastModifiedBy>
  <cp:revision>64</cp:revision>
  <dcterms:created xsi:type="dcterms:W3CDTF">2016-09-13T23:28:55Z</dcterms:created>
  <dcterms:modified xsi:type="dcterms:W3CDTF">2022-10-14T10:59:40Z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2016-07-27T00:00:00Z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2016-07-27T00:00:00Z</vt:filetime>
  </property>
  <property fmtid="{D5CDD505-2E9C-101B-9397-08002B2CF9AE}" pid="5" name="TitusGUID">
    <vt:lpwstr>208d78d1-2175-42d7-8f0d-bcabde962ac4</vt:lpwstr>
  </property>
  <property fmtid="{D5CDD505-2E9C-101B-9397-08002B2CF9AE}" pid="6" name="DFATTrimPowerPointDocId">
    <vt:lpwstr>1569186c-0baf-4195-8eb3-4a91b32a246d</vt:lpwstr>
  </property>
  <property fmtid="{D5CDD505-2E9C-101B-9397-08002B2CF9AE}" pid="7" name="SEC">
    <vt:lpwstr>OFFICIAL</vt:lpwstr>
  </property>
  <property fmtid="{D5CDD505-2E9C-101B-9397-08002B2CF9AE}" pid="8" name="DLM">
    <vt:lpwstr>No DLM</vt:lpwstr>
  </property>
  <property fmtid="{D5CDD505-2E9C-101B-9397-08002B2CF9AE}" pid="9" name="PM_ProtectiveMarkingImage_Header">
    <vt:lpwstr>C:\Program Files (x86)\Common Files\janusNET Shared\janusSEAL\Images\DocumentSlashBlue.png</vt:lpwstr>
  </property>
  <property fmtid="{D5CDD505-2E9C-101B-9397-08002B2CF9AE}" pid="10" name="PM_Caveats_Count">
    <vt:lpwstr>0</vt:lpwstr>
  </property>
  <property fmtid="{D5CDD505-2E9C-101B-9397-08002B2CF9AE}" pid="11" name="PM_DisplayValueSecClassificationWithQualifier">
    <vt:lpwstr>OFFICIAL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InsertionValue">
    <vt:lpwstr>OFFICIAL</vt:lpwstr>
  </property>
  <property fmtid="{D5CDD505-2E9C-101B-9397-08002B2CF9AE}" pid="15" name="PM_Originating_FileId">
    <vt:lpwstr>8401954CB3DE459281BDAB2D47A9361F</vt:lpwstr>
  </property>
  <property fmtid="{D5CDD505-2E9C-101B-9397-08002B2CF9AE}" pid="16" name="PM_ProtectiveMarkingValue_Footer">
    <vt:lpwstr>OFFICIAL</vt:lpwstr>
  </property>
  <property fmtid="{D5CDD505-2E9C-101B-9397-08002B2CF9AE}" pid="17" name="PM_Originator_Hash_SHA1">
    <vt:lpwstr>AB6EC3A57898BB534199244F13E77251C83C7BDF</vt:lpwstr>
  </property>
  <property fmtid="{D5CDD505-2E9C-101B-9397-08002B2CF9AE}" pid="18" name="PM_OriginationTimeStamp">
    <vt:lpwstr>2022-10-14T10:59:24Z</vt:lpwstr>
  </property>
  <property fmtid="{D5CDD505-2E9C-101B-9397-08002B2CF9AE}" pid="19" name="PM_ProtectiveMarkingValue_Header">
    <vt:lpwstr>OFFICIAL</vt:lpwstr>
  </property>
  <property fmtid="{D5CDD505-2E9C-101B-9397-08002B2CF9AE}" pid="20" name="PM_ProtectiveMarkingImage_Footer">
    <vt:lpwstr>C:\Program Files (x86)\Common Files\janusNET Shared\janusSEAL\Images\DocumentSlashBlue.png</vt:lpwstr>
  </property>
  <property fmtid="{D5CDD505-2E9C-101B-9397-08002B2CF9AE}" pid="21" name="PM_Namespace">
    <vt:lpwstr>gov.au</vt:lpwstr>
  </property>
  <property fmtid="{D5CDD505-2E9C-101B-9397-08002B2CF9AE}" pid="22" name="PM_Version">
    <vt:lpwstr>2018.4</vt:lpwstr>
  </property>
  <property fmtid="{D5CDD505-2E9C-101B-9397-08002B2CF9AE}" pid="23" name="PM_Note">
    <vt:lpwstr/>
  </property>
  <property fmtid="{D5CDD505-2E9C-101B-9397-08002B2CF9AE}" pid="24" name="PM_Markers">
    <vt:lpwstr/>
  </property>
  <property fmtid="{D5CDD505-2E9C-101B-9397-08002B2CF9AE}" pid="25" name="PM_Hash_Version">
    <vt:lpwstr>2018.0</vt:lpwstr>
  </property>
  <property fmtid="{D5CDD505-2E9C-101B-9397-08002B2CF9AE}" pid="26" name="PM_Hash_Salt_Prev">
    <vt:lpwstr>546EF7076F037698924366B8F4E40BD0</vt:lpwstr>
  </property>
  <property fmtid="{D5CDD505-2E9C-101B-9397-08002B2CF9AE}" pid="27" name="PM_Hash_Salt">
    <vt:lpwstr>9B0E28E9396B6C9871A0766A2995E1EA</vt:lpwstr>
  </property>
  <property fmtid="{D5CDD505-2E9C-101B-9397-08002B2CF9AE}" pid="28" name="PM_Hash_SHA1">
    <vt:lpwstr>658556B1C1E0514093D818DC4AEA97215CB6E99E</vt:lpwstr>
  </property>
  <property fmtid="{D5CDD505-2E9C-101B-9397-08002B2CF9AE}" pid="29" name="PM_PrintOutPlacement_PPT">
    <vt:lpwstr/>
  </property>
  <property fmtid="{D5CDD505-2E9C-101B-9397-08002B2CF9AE}" pid="30" name="PM_SecurityClassification_Prev">
    <vt:lpwstr>OFFICIAL</vt:lpwstr>
  </property>
  <property fmtid="{D5CDD505-2E9C-101B-9397-08002B2CF9AE}" pid="31" name="PM_Qualifier_Prev">
    <vt:lpwstr/>
  </property>
  <property fmtid="{D5CDD505-2E9C-101B-9397-08002B2CF9AE}" pid="32" name="ContentTypeId">
    <vt:lpwstr>0x01010066FA5DAC150E0F429091066B6DFF09B7</vt:lpwstr>
  </property>
  <property fmtid="{D5CDD505-2E9C-101B-9397-08002B2CF9AE}" pid="33" name="PM_Display">
    <vt:lpwstr>OFFICIAL</vt:lpwstr>
  </property>
  <property fmtid="{D5CDD505-2E9C-101B-9397-08002B2CF9AE}" pid="34" name="PMUuid">
    <vt:lpwstr>ABBFF5E2-9674-55C9-B08D-C9980002FD58</vt:lpwstr>
  </property>
  <property fmtid="{D5CDD505-2E9C-101B-9397-08002B2CF9AE}" pid="35" name="PMUuidVer">
    <vt:lpwstr>2022.1</vt:lpwstr>
  </property>
  <property fmtid="{D5CDD505-2E9C-101B-9397-08002B2CF9AE}" pid="36" name="PM_OriginatorUserAccountName_SHA256">
    <vt:lpwstr>9C09234BBB53D632B12F88B406798D090B3BDBAC42B9D1B123DCE36F373BFD35</vt:lpwstr>
  </property>
  <property fmtid="{D5CDD505-2E9C-101B-9397-08002B2CF9AE}" pid="37" name="PM_OriginatorDomainName_SHA256">
    <vt:lpwstr>6F3591835F3B2A8A025B00B5BA6418010DA3A17C9C26EA9C049FFD28039489A2</vt:lpwstr>
  </property>
</Properties>
</file>